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6" r:id="rId4"/>
    <p:sldId id="270" r:id="rId5"/>
    <p:sldId id="274" r:id="rId6"/>
    <p:sldId id="258" r:id="rId7"/>
    <p:sldId id="267" r:id="rId8"/>
    <p:sldId id="268" r:id="rId9"/>
    <p:sldId id="277" r:id="rId10"/>
    <p:sldId id="275" r:id="rId11"/>
    <p:sldId id="276" r:id="rId12"/>
    <p:sldId id="259" r:id="rId13"/>
    <p:sldId id="283" r:id="rId14"/>
    <p:sldId id="280" r:id="rId15"/>
    <p:sldId id="284" r:id="rId16"/>
    <p:sldId id="288" r:id="rId17"/>
    <p:sldId id="289" r:id="rId18"/>
    <p:sldId id="285" r:id="rId19"/>
    <p:sldId id="290" r:id="rId20"/>
    <p:sldId id="287" r:id="rId21"/>
    <p:sldId id="273" r:id="rId22"/>
    <p:sldId id="291" r:id="rId23"/>
    <p:sldId id="272" r:id="rId24"/>
    <p:sldId id="261" r:id="rId25"/>
    <p:sldId id="269" r:id="rId26"/>
    <p:sldId id="278" r:id="rId27"/>
    <p:sldId id="279" r:id="rId28"/>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6327"/>
  </p:normalViewPr>
  <p:slideViewPr>
    <p:cSldViewPr snapToGrid="0">
      <p:cViewPr varScale="1">
        <p:scale>
          <a:sx n="124" d="100"/>
          <a:sy n="124"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103CD-CF0C-0445-A87C-35258B67A417}" type="datetimeFigureOut">
              <a:rPr lang="en-CH" smtClean="0"/>
              <a:t>30.11.2023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AC6B5-17DF-7945-8F86-6DE7615539E3}" type="slidenum">
              <a:rPr lang="en-CH" smtClean="0"/>
              <a:t>‹#›</a:t>
            </a:fld>
            <a:endParaRPr lang="en-CH"/>
          </a:p>
        </p:txBody>
      </p:sp>
    </p:spTree>
    <p:extLst>
      <p:ext uri="{BB962C8B-B14F-4D97-AF65-F5344CB8AC3E}">
        <p14:creationId xmlns:p14="http://schemas.microsoft.com/office/powerpoint/2010/main" val="325910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7129-7FC8-6F15-8A0E-6EF5E0CEE6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8D78673A-CF14-DEAB-38BC-3A0567529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F3055358-4912-73F4-B3BC-E529AE82CAFA}"/>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5" name="Footer Placeholder 4">
            <a:extLst>
              <a:ext uri="{FF2B5EF4-FFF2-40B4-BE49-F238E27FC236}">
                <a16:creationId xmlns:a16="http://schemas.microsoft.com/office/drawing/2014/main" id="{7D1E4E59-C33D-29A6-68CD-543D29507BC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38F951E-23C6-156E-F344-4B01A96D6429}"/>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403798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219F-790C-B344-91DD-0888FFF1DF62}"/>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276D1F5C-DD44-4098-1D67-F60C1A8495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E311381-3F37-2E33-B541-9A31AE62F278}"/>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5" name="Footer Placeholder 4">
            <a:extLst>
              <a:ext uri="{FF2B5EF4-FFF2-40B4-BE49-F238E27FC236}">
                <a16:creationId xmlns:a16="http://schemas.microsoft.com/office/drawing/2014/main" id="{25C5344F-5F96-766F-E8B1-0E17405BB7E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5410AD6-0FAB-78C0-BC44-75605846BE0A}"/>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142470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7832D-BA47-1A4B-5DA1-7EF908AC20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23A4484A-27C8-0EB1-6A75-4CDF69FC8D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588B3210-656F-33F3-A9FE-393A2025469F}"/>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5" name="Footer Placeholder 4">
            <a:extLst>
              <a:ext uri="{FF2B5EF4-FFF2-40B4-BE49-F238E27FC236}">
                <a16:creationId xmlns:a16="http://schemas.microsoft.com/office/drawing/2014/main" id="{D5CFFFA5-02D3-9037-B958-0EBBA604D45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98E238F-DA01-B691-E485-B2D0A028CC83}"/>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244668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1C46-0496-FB11-0691-7F8917F937CF}"/>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8FDC1E58-4774-FB2B-F89D-AF3E0FE88A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AD9288FE-67C4-3751-9290-9C4EFCBF695C}"/>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5" name="Footer Placeholder 4">
            <a:extLst>
              <a:ext uri="{FF2B5EF4-FFF2-40B4-BE49-F238E27FC236}">
                <a16:creationId xmlns:a16="http://schemas.microsoft.com/office/drawing/2014/main" id="{A32B1F90-E412-C11F-5337-563A8553ACE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3D27E3D-BE67-C111-02D9-3681C29C1F40}"/>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81473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5894-654E-D0E5-0A4D-D2EFA3DF83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C89C2AED-9157-E49C-6B2C-94455941C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1CF68D-DE38-FB2E-E1AE-3533AEC5E6BE}"/>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5" name="Footer Placeholder 4">
            <a:extLst>
              <a:ext uri="{FF2B5EF4-FFF2-40B4-BE49-F238E27FC236}">
                <a16:creationId xmlns:a16="http://schemas.microsoft.com/office/drawing/2014/main" id="{299227B5-B3BA-FA17-1763-BCC17EC35D5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6B753E1-8162-04F9-8922-756EF8F339CF}"/>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215123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C021-E21E-6F2C-CEA8-82DB2A678214}"/>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E73A8CC6-E186-A0E0-F816-F9F27F21D8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918B7685-02B2-C2B0-7E73-315209C2A2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AE98B7E8-B121-7E65-3203-D782B4187805}"/>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6" name="Footer Placeholder 5">
            <a:extLst>
              <a:ext uri="{FF2B5EF4-FFF2-40B4-BE49-F238E27FC236}">
                <a16:creationId xmlns:a16="http://schemas.microsoft.com/office/drawing/2014/main" id="{7D447F48-EDB5-9E39-F053-78326FEA30F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141B698-37B9-8031-A4F2-EBEC7DA6AEE0}"/>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307447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28C0-99DE-8E9D-03A4-B77793152E0E}"/>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9A192BA-53C2-44E7-8399-A7C6F0A62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285D60-F99F-29E6-FBF9-9CF1472D68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D1AE9B92-E02C-B5B2-F607-D0030E11E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532A18-48B8-A727-BBFC-0B5114746B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9DBB6505-8A5C-7BB4-2659-61BB7CAA798A}"/>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8" name="Footer Placeholder 7">
            <a:extLst>
              <a:ext uri="{FF2B5EF4-FFF2-40B4-BE49-F238E27FC236}">
                <a16:creationId xmlns:a16="http://schemas.microsoft.com/office/drawing/2014/main" id="{C27EC3CF-5C9D-7FA6-EEBD-2F7A4A5ED046}"/>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67805F25-5E73-D523-16F5-A3C1054DC7BD}"/>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232128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BB99-D1E2-52B5-EA4E-079782D9F7BA}"/>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E4DF69B8-1CB5-0879-3427-53CF2E9D05DB}"/>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4" name="Footer Placeholder 3">
            <a:extLst>
              <a:ext uri="{FF2B5EF4-FFF2-40B4-BE49-F238E27FC236}">
                <a16:creationId xmlns:a16="http://schemas.microsoft.com/office/drawing/2014/main" id="{0109658B-83D1-D500-D756-C95B86A49141}"/>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6118490-B621-B85E-CA85-2C67FB8135DC}"/>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14175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8A53E-42A9-BC61-2DA4-A0FA45CE2BB2}"/>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3" name="Footer Placeholder 2">
            <a:extLst>
              <a:ext uri="{FF2B5EF4-FFF2-40B4-BE49-F238E27FC236}">
                <a16:creationId xmlns:a16="http://schemas.microsoft.com/office/drawing/2014/main" id="{4AFB0976-EED7-5527-DEAD-00C23C7D4796}"/>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9E28D963-17FD-B4DE-F5E1-8826221A38B4}"/>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18833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B5BE-B7A1-31F6-B1E7-EEE5B6C9FA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6BEE706D-B0CF-0317-A2E7-F10CEF49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0EFE610D-207A-C834-0732-D6A0AFC11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04C621-F95A-1A1E-53CD-0681A480070A}"/>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6" name="Footer Placeholder 5">
            <a:extLst>
              <a:ext uri="{FF2B5EF4-FFF2-40B4-BE49-F238E27FC236}">
                <a16:creationId xmlns:a16="http://schemas.microsoft.com/office/drawing/2014/main" id="{2C321DF7-6090-EB50-AD4B-E148ABC281E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D49B829B-C03D-AC7B-3CBE-C4C9D84DDFFB}"/>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180603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F17C-06EA-DCDF-D6C0-65D52EA53E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E713CAA0-EC90-B18C-0FBC-B0D7BCD93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49561B42-562F-0C75-665A-03306FEDF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8BB05C-0D3F-4B28-210A-65235B340F2F}"/>
              </a:ext>
            </a:extLst>
          </p:cNvPr>
          <p:cNvSpPr>
            <a:spLocks noGrp="1"/>
          </p:cNvSpPr>
          <p:nvPr>
            <p:ph type="dt" sz="half" idx="10"/>
          </p:nvPr>
        </p:nvSpPr>
        <p:spPr/>
        <p:txBody>
          <a:bodyPr/>
          <a:lstStyle/>
          <a:p>
            <a:fld id="{587744BB-4478-A849-89FF-7EEA868FCBE5}" type="datetimeFigureOut">
              <a:rPr lang="en-CH" smtClean="0"/>
              <a:t>30.11.2023</a:t>
            </a:fld>
            <a:endParaRPr lang="en-CH"/>
          </a:p>
        </p:txBody>
      </p:sp>
      <p:sp>
        <p:nvSpPr>
          <p:cNvPr id="6" name="Footer Placeholder 5">
            <a:extLst>
              <a:ext uri="{FF2B5EF4-FFF2-40B4-BE49-F238E27FC236}">
                <a16:creationId xmlns:a16="http://schemas.microsoft.com/office/drawing/2014/main" id="{C2F899ED-426D-8174-EE1C-6BE0D1978EA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B92E78B-8294-4727-3B4D-BA9BE81C0B48}"/>
              </a:ext>
            </a:extLst>
          </p:cNvPr>
          <p:cNvSpPr>
            <a:spLocks noGrp="1"/>
          </p:cNvSpPr>
          <p:nvPr>
            <p:ph type="sldNum" sz="quarter" idx="12"/>
          </p:nvPr>
        </p:nvSpPr>
        <p:spPr/>
        <p:txBody>
          <a:bodyPr/>
          <a:lstStyle/>
          <a:p>
            <a:fld id="{D0956351-7E2E-7343-BE35-A75CFAFF9231}" type="slidenum">
              <a:rPr lang="en-CH" smtClean="0"/>
              <a:t>‹#›</a:t>
            </a:fld>
            <a:endParaRPr lang="en-CH"/>
          </a:p>
        </p:txBody>
      </p:sp>
    </p:spTree>
    <p:extLst>
      <p:ext uri="{BB962C8B-B14F-4D97-AF65-F5344CB8AC3E}">
        <p14:creationId xmlns:p14="http://schemas.microsoft.com/office/powerpoint/2010/main" val="263282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AA877-F5CB-5C2D-7A6A-4534A0718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3CF819F1-D698-33C1-E97D-08EA2D48D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19543C85-C397-D33E-06C9-9C615BD6A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744BB-4478-A849-89FF-7EEA868FCBE5}" type="datetimeFigureOut">
              <a:rPr lang="en-CH" smtClean="0"/>
              <a:t>30.11.2023</a:t>
            </a:fld>
            <a:endParaRPr lang="en-CH"/>
          </a:p>
        </p:txBody>
      </p:sp>
      <p:sp>
        <p:nvSpPr>
          <p:cNvPr id="5" name="Footer Placeholder 4">
            <a:extLst>
              <a:ext uri="{FF2B5EF4-FFF2-40B4-BE49-F238E27FC236}">
                <a16:creationId xmlns:a16="http://schemas.microsoft.com/office/drawing/2014/main" id="{9FFA3A58-7DE8-126B-4C4A-1F335AE92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B17CD831-F772-4F14-B703-B1DBFED31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56351-7E2E-7343-BE35-A75CFAFF9231}" type="slidenum">
              <a:rPr lang="en-CH" smtClean="0"/>
              <a:t>‹#›</a:t>
            </a:fld>
            <a:endParaRPr lang="en-CH"/>
          </a:p>
        </p:txBody>
      </p:sp>
    </p:spTree>
    <p:extLst>
      <p:ext uri="{BB962C8B-B14F-4D97-AF65-F5344CB8AC3E}">
        <p14:creationId xmlns:p14="http://schemas.microsoft.com/office/powerpoint/2010/main" val="1454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ture.com/articles/nn.2445" TargetMode="External"/><Relationship Id="rId2" Type="http://schemas.openxmlformats.org/officeDocument/2006/relationships/hyperlink" Target="http://dx.doi.org/10.3389/fncir.2015.00088" TargetMode="External"/><Relationship Id="rId1" Type="http://schemas.openxmlformats.org/officeDocument/2006/relationships/slideLayout" Target="../slideLayouts/slideLayout2.xml"/><Relationship Id="rId5" Type="http://schemas.openxmlformats.org/officeDocument/2006/relationships/hyperlink" Target="https://doi.org/10.1038/s41583-019-0223-4" TargetMode="External"/><Relationship Id="rId4" Type="http://schemas.openxmlformats.org/officeDocument/2006/relationships/hyperlink" Target="https://doi.org/10.1016/j.cophys.2020.04.0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journals.physiology.org/doi/abs/10.1152/jn.00068.2022" TargetMode="External"/><Relationship Id="rId7" Type="http://schemas.openxmlformats.org/officeDocument/2006/relationships/hyperlink" Target="https://www.jneurosci.org/content/24/31/6862" TargetMode="External"/><Relationship Id="rId2" Type="http://schemas.openxmlformats.org/officeDocument/2006/relationships/hyperlink" Target="http://www.pnas.org/cgi/doi/10.1073/pnas.1121461109" TargetMode="External"/><Relationship Id="rId1" Type="http://schemas.openxmlformats.org/officeDocument/2006/relationships/slideLayout" Target="../slideLayouts/slideLayout2.xml"/><Relationship Id="rId6" Type="http://schemas.openxmlformats.org/officeDocument/2006/relationships/hyperlink" Target="https://elifesciences.org/content/5/e18607v1" TargetMode="External"/><Relationship Id="rId5" Type="http://schemas.openxmlformats.org/officeDocument/2006/relationships/hyperlink" Target="http://www.pnas.org/content/104/1/347.short" TargetMode="External"/><Relationship Id="rId4" Type="http://schemas.openxmlformats.org/officeDocument/2006/relationships/hyperlink" Target="http://www.nature.com/neuro/journal/v3/n10/abs/nn1000_1027.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jneurosci.org/cgi/doi/10.1523/JNEUROSCI.3603-14.2015" TargetMode="External"/><Relationship Id="rId2" Type="http://schemas.openxmlformats.org/officeDocument/2006/relationships/hyperlink" Target="http://www.ncbi.nlm.nih.gov/pmc/articles/PMC2518052/" TargetMode="External"/><Relationship Id="rId1" Type="http://schemas.openxmlformats.org/officeDocument/2006/relationships/slideLayout" Target="../slideLayouts/slideLayout2.xml"/><Relationship Id="rId5" Type="http://schemas.openxmlformats.org/officeDocument/2006/relationships/hyperlink" Target="http://www.jneurosci.org/content/15/1/604.short" TargetMode="External"/><Relationship Id="rId4" Type="http://schemas.openxmlformats.org/officeDocument/2006/relationships/hyperlink" Target="http://www.jneurosci.org/cgi/doi/10.1523/JNEUROSCI.1156-13.201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science/article/pii/S0165027018302565" TargetMode="External"/><Relationship Id="rId2" Type="http://schemas.openxmlformats.org/officeDocument/2006/relationships/hyperlink" Target="https://www.biorxiv.org/content/10.1101/430405v1" TargetMode="External"/><Relationship Id="rId1" Type="http://schemas.openxmlformats.org/officeDocument/2006/relationships/slideLayout" Target="../slideLayouts/slideLayout2.xml"/><Relationship Id="rId4" Type="http://schemas.openxmlformats.org/officeDocument/2006/relationships/hyperlink" Target="https://onlinelibrary.wiley.com/doi/abs/10.1111/j.1460-9568.2012.08033.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DBED-6334-0D03-CD30-A3D64143052A}"/>
              </a:ext>
            </a:extLst>
          </p:cNvPr>
          <p:cNvSpPr>
            <a:spLocks noGrp="1"/>
          </p:cNvSpPr>
          <p:nvPr>
            <p:ph type="ctrTitle"/>
          </p:nvPr>
        </p:nvSpPr>
        <p:spPr>
          <a:xfrm>
            <a:off x="1524000" y="384332"/>
            <a:ext cx="9144000" cy="1973223"/>
          </a:xfrm>
        </p:spPr>
        <p:txBody>
          <a:bodyPr>
            <a:normAutofit/>
          </a:bodyPr>
          <a:lstStyle/>
          <a:p>
            <a:r>
              <a:rPr lang="en-GB" sz="6000" b="1" dirty="0">
                <a:latin typeface="Arial" panose="020B0604020202020204" pitchFamily="34" charset="0"/>
                <a:cs typeface="Arial" panose="020B0604020202020204" pitchFamily="34" charset="0"/>
              </a:rPr>
              <a:t>Slow Wave Oscillations and You:</a:t>
            </a:r>
            <a:endParaRPr lang="en-CH" dirty="0"/>
          </a:p>
        </p:txBody>
      </p:sp>
      <p:sp>
        <p:nvSpPr>
          <p:cNvPr id="3" name="Subtitle 2">
            <a:extLst>
              <a:ext uri="{FF2B5EF4-FFF2-40B4-BE49-F238E27FC236}">
                <a16:creationId xmlns:a16="http://schemas.microsoft.com/office/drawing/2014/main" id="{D354EB2D-F5A4-6134-A834-82A154DE1DA4}"/>
              </a:ext>
            </a:extLst>
          </p:cNvPr>
          <p:cNvSpPr>
            <a:spLocks noGrp="1"/>
          </p:cNvSpPr>
          <p:nvPr>
            <p:ph type="subTitle" idx="1"/>
          </p:nvPr>
        </p:nvSpPr>
        <p:spPr>
          <a:xfrm>
            <a:off x="1524000" y="2297223"/>
            <a:ext cx="9144000" cy="1655762"/>
          </a:xfrm>
        </p:spPr>
        <p:txBody>
          <a:bodyPr/>
          <a:lstStyle/>
          <a:p>
            <a:r>
              <a:rPr lang="en-GB" sz="2400" b="1" dirty="0">
                <a:latin typeface="Arial" panose="020B0604020202020204" pitchFamily="34" charset="0"/>
                <a:cs typeface="Arial" panose="020B0604020202020204" pitchFamily="34" charset="0"/>
              </a:rPr>
              <a:t>Understanding what’s REALLY going on when you’re unconscious…</a:t>
            </a:r>
            <a:endParaRPr lang="en-CH" dirty="0"/>
          </a:p>
        </p:txBody>
      </p:sp>
      <p:pic>
        <p:nvPicPr>
          <p:cNvPr id="1026" name="Picture 2" descr="The Sandman">
            <a:extLst>
              <a:ext uri="{FF2B5EF4-FFF2-40B4-BE49-F238E27FC236}">
                <a16:creationId xmlns:a16="http://schemas.microsoft.com/office/drawing/2014/main" id="{2CC02BD5-8847-10EB-153C-C28A7EF2B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6" y="3215315"/>
            <a:ext cx="3816497" cy="325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andman on Netflix: Neil Gaiman summons Dream in first-look clip - CNET">
            <a:extLst>
              <a:ext uri="{FF2B5EF4-FFF2-40B4-BE49-F238E27FC236}">
                <a16:creationId xmlns:a16="http://schemas.microsoft.com/office/drawing/2014/main" id="{EFE55D81-DD00-9596-2505-A8F6A2B30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42" y="3429000"/>
            <a:ext cx="5503714" cy="275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1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6794-D77B-AEF7-EF4E-72A79604374D}"/>
              </a:ext>
            </a:extLst>
          </p:cNvPr>
          <p:cNvSpPr>
            <a:spLocks noGrp="1"/>
          </p:cNvSpPr>
          <p:nvPr>
            <p:ph type="title"/>
          </p:nvPr>
        </p:nvSpPr>
        <p:spPr/>
        <p:txBody>
          <a:bodyPr/>
          <a:lstStyle/>
          <a:p>
            <a:r>
              <a:rPr lang="en-CH" dirty="0"/>
              <a:t>UP Initiation 2: L5 Intrinsic Bursting cells</a:t>
            </a:r>
          </a:p>
        </p:txBody>
      </p:sp>
      <p:sp>
        <p:nvSpPr>
          <p:cNvPr id="3" name="Content Placeholder 2">
            <a:extLst>
              <a:ext uri="{FF2B5EF4-FFF2-40B4-BE49-F238E27FC236}">
                <a16:creationId xmlns:a16="http://schemas.microsoft.com/office/drawing/2014/main" id="{C2173A79-A930-2ED0-7248-84738F516495}"/>
              </a:ext>
            </a:extLst>
          </p:cNvPr>
          <p:cNvSpPr>
            <a:spLocks noGrp="1"/>
          </p:cNvSpPr>
          <p:nvPr>
            <p:ph idx="1"/>
          </p:nvPr>
        </p:nvSpPr>
        <p:spPr/>
        <p:txBody>
          <a:bodyPr>
            <a:normAutofit lnSpcReduction="10000"/>
          </a:bodyPr>
          <a:lstStyle/>
          <a:p>
            <a:r>
              <a:rPr lang="en-CH" dirty="0"/>
              <a:t>(Lorincz et al., 2015) title: “</a:t>
            </a:r>
            <a:r>
              <a:rPr lang="en-GB" dirty="0"/>
              <a:t>A Distinct Class of Slow (~0.2–2 Hz) Intrinsically Bursting Layer 5 Pyramidal Neurons Determines UP/DOWN State Dynamics in the Neocortex”</a:t>
            </a:r>
          </a:p>
          <a:p>
            <a:endParaRPr lang="en-GB" dirty="0"/>
          </a:p>
          <a:p>
            <a:endParaRPr lang="en-GB" dirty="0"/>
          </a:p>
          <a:p>
            <a:endParaRPr lang="en-GB" dirty="0"/>
          </a:p>
          <a:p>
            <a:endParaRPr lang="en-GB" dirty="0"/>
          </a:p>
          <a:p>
            <a:endParaRPr lang="en-GB" dirty="0"/>
          </a:p>
          <a:p>
            <a:r>
              <a:rPr lang="en-GB" dirty="0"/>
              <a:t>(Le Bon-</a:t>
            </a:r>
            <a:r>
              <a:rPr lang="en-GB" dirty="0" err="1"/>
              <a:t>Jego</a:t>
            </a:r>
            <a:r>
              <a:rPr lang="en-GB" dirty="0"/>
              <a:t> &amp; </a:t>
            </a:r>
            <a:r>
              <a:rPr lang="en-GB" dirty="0" err="1"/>
              <a:t>Yuste</a:t>
            </a:r>
            <a:r>
              <a:rPr lang="en-GB" dirty="0"/>
              <a:t>, 2007) showed these pacemaker-like cells fire even under total synaptic blockade!</a:t>
            </a:r>
          </a:p>
        </p:txBody>
      </p:sp>
      <p:pic>
        <p:nvPicPr>
          <p:cNvPr id="4" name="Picture 3">
            <a:extLst>
              <a:ext uri="{FF2B5EF4-FFF2-40B4-BE49-F238E27FC236}">
                <a16:creationId xmlns:a16="http://schemas.microsoft.com/office/drawing/2014/main" id="{068539E5-3D34-21C1-71BF-295DCB29C55F}"/>
              </a:ext>
            </a:extLst>
          </p:cNvPr>
          <p:cNvPicPr>
            <a:picLocks noChangeAspect="1"/>
          </p:cNvPicPr>
          <p:nvPr/>
        </p:nvPicPr>
        <p:blipFill>
          <a:blip r:embed="rId2"/>
          <a:stretch>
            <a:fillRect/>
          </a:stretch>
        </p:blipFill>
        <p:spPr>
          <a:xfrm>
            <a:off x="1265583" y="3040552"/>
            <a:ext cx="7772400" cy="1921483"/>
          </a:xfrm>
          <a:prstGeom prst="rect">
            <a:avLst/>
          </a:prstGeom>
        </p:spPr>
      </p:pic>
      <p:sp>
        <p:nvSpPr>
          <p:cNvPr id="5" name="TextBox 4">
            <a:extLst>
              <a:ext uri="{FF2B5EF4-FFF2-40B4-BE49-F238E27FC236}">
                <a16:creationId xmlns:a16="http://schemas.microsoft.com/office/drawing/2014/main" id="{C8276027-A0ED-0095-503C-5D736DD1AFCD}"/>
              </a:ext>
            </a:extLst>
          </p:cNvPr>
          <p:cNvSpPr txBox="1"/>
          <p:nvPr/>
        </p:nvSpPr>
        <p:spPr>
          <a:xfrm>
            <a:off x="606176" y="6524090"/>
            <a:ext cx="3329052" cy="369332"/>
          </a:xfrm>
          <a:prstGeom prst="rect">
            <a:avLst/>
          </a:prstGeom>
          <a:noFill/>
        </p:spPr>
        <p:txBody>
          <a:bodyPr wrap="none" rtlCol="0">
            <a:spAutoFit/>
          </a:bodyPr>
          <a:lstStyle/>
          <a:p>
            <a:pPr algn="ctr"/>
            <a:r>
              <a:rPr lang="en-CH" dirty="0"/>
              <a:t>Refs: Fig 1 of (Lorincz et al., 2015)</a:t>
            </a:r>
          </a:p>
        </p:txBody>
      </p:sp>
    </p:spTree>
    <p:extLst>
      <p:ext uri="{BB962C8B-B14F-4D97-AF65-F5344CB8AC3E}">
        <p14:creationId xmlns:p14="http://schemas.microsoft.com/office/powerpoint/2010/main" val="380600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6114-0425-D9A4-F059-6E98D757FCF0}"/>
              </a:ext>
            </a:extLst>
          </p:cNvPr>
          <p:cNvSpPr>
            <a:spLocks noGrp="1"/>
          </p:cNvSpPr>
          <p:nvPr>
            <p:ph type="title"/>
          </p:nvPr>
        </p:nvSpPr>
        <p:spPr>
          <a:xfrm>
            <a:off x="218278" y="76046"/>
            <a:ext cx="10515600" cy="1325563"/>
          </a:xfrm>
        </p:spPr>
        <p:txBody>
          <a:bodyPr/>
          <a:lstStyle/>
          <a:p>
            <a:r>
              <a:rPr lang="en-CH" dirty="0"/>
              <a:t>UP Initiation 3: </a:t>
            </a:r>
            <a:br>
              <a:rPr lang="en-CH" dirty="0"/>
            </a:br>
            <a:r>
              <a:rPr lang="en-CH" dirty="0"/>
              <a:t>Thalamocortical Cell bursts</a:t>
            </a:r>
          </a:p>
        </p:txBody>
      </p:sp>
      <p:sp>
        <p:nvSpPr>
          <p:cNvPr id="3" name="Content Placeholder 2">
            <a:extLst>
              <a:ext uri="{FF2B5EF4-FFF2-40B4-BE49-F238E27FC236}">
                <a16:creationId xmlns:a16="http://schemas.microsoft.com/office/drawing/2014/main" id="{D066F5B4-2792-EF5E-F1C2-ABBD2577CEFB}"/>
              </a:ext>
            </a:extLst>
          </p:cNvPr>
          <p:cNvSpPr>
            <a:spLocks noGrp="1"/>
          </p:cNvSpPr>
          <p:nvPr>
            <p:ph idx="1"/>
          </p:nvPr>
        </p:nvSpPr>
        <p:spPr>
          <a:xfrm>
            <a:off x="0" y="1825625"/>
            <a:ext cx="7020408" cy="4351338"/>
          </a:xfrm>
        </p:spPr>
        <p:txBody>
          <a:bodyPr>
            <a:normAutofit lnSpcReduction="10000"/>
          </a:bodyPr>
          <a:lstStyle/>
          <a:p>
            <a:r>
              <a:rPr lang="en-CH" dirty="0"/>
              <a:t>TC bursts often precede cortical UPs by 20-50 milliseconds (shown right)</a:t>
            </a:r>
          </a:p>
          <a:p>
            <a:r>
              <a:rPr lang="en-CH" dirty="0"/>
              <a:t>(Lemieux et al., 2014) used </a:t>
            </a:r>
            <a:r>
              <a:rPr lang="en-CH" i="1" dirty="0"/>
              <a:t>in vivo</a:t>
            </a:r>
            <a:r>
              <a:rPr lang="en-CH" dirty="0"/>
              <a:t> cat </a:t>
            </a:r>
            <a:r>
              <a:rPr lang="en-CH" b="1" dirty="0"/>
              <a:t>partial cat thalamo-cortical severance</a:t>
            </a:r>
            <a:r>
              <a:rPr lang="en-CH" dirty="0"/>
              <a:t> to show: </a:t>
            </a:r>
          </a:p>
          <a:p>
            <a:pPr lvl="1"/>
            <a:r>
              <a:rPr lang="en-CH" dirty="0"/>
              <a:t>Decreased SWO frequency</a:t>
            </a:r>
          </a:p>
          <a:p>
            <a:pPr lvl="1"/>
            <a:r>
              <a:rPr lang="en-CH" dirty="0"/>
              <a:t>Fewer fast oscillations (beta/gamma) during </a:t>
            </a:r>
            <a:r>
              <a:rPr lang="en-GB" dirty="0"/>
              <a:t>UPs</a:t>
            </a:r>
          </a:p>
          <a:p>
            <a:pPr lvl="1"/>
            <a:r>
              <a:rPr lang="en-GB" dirty="0"/>
              <a:t>Decreased SWO synchronization across neurons</a:t>
            </a:r>
          </a:p>
          <a:p>
            <a:pPr lvl="1"/>
            <a:r>
              <a:rPr lang="en-GB" dirty="0"/>
              <a:t>Rarely SWO abolishment</a:t>
            </a:r>
          </a:p>
          <a:p>
            <a:r>
              <a:rPr lang="en-GB" dirty="0"/>
              <a:t>Other sources of decreased SWO frequency:</a:t>
            </a:r>
          </a:p>
          <a:p>
            <a:pPr lvl="1"/>
            <a:r>
              <a:rPr lang="en-GB" dirty="0"/>
              <a:t>Pharmacological thalamus deactivation</a:t>
            </a:r>
          </a:p>
          <a:p>
            <a:pPr lvl="1"/>
            <a:r>
              <a:rPr lang="en-GB" dirty="0"/>
              <a:t>T-type channel blocking in thalamus</a:t>
            </a:r>
            <a:endParaRPr lang="en-CH" dirty="0"/>
          </a:p>
          <a:p>
            <a:pPr lvl="1"/>
            <a:endParaRPr lang="en-CH" dirty="0"/>
          </a:p>
        </p:txBody>
      </p:sp>
      <p:pic>
        <p:nvPicPr>
          <p:cNvPr id="4" name="Picture 3">
            <a:extLst>
              <a:ext uri="{FF2B5EF4-FFF2-40B4-BE49-F238E27FC236}">
                <a16:creationId xmlns:a16="http://schemas.microsoft.com/office/drawing/2014/main" id="{84A61762-7D28-4E75-B47B-8A444C5390F5}"/>
              </a:ext>
            </a:extLst>
          </p:cNvPr>
          <p:cNvPicPr>
            <a:picLocks noChangeAspect="1"/>
          </p:cNvPicPr>
          <p:nvPr/>
        </p:nvPicPr>
        <p:blipFill>
          <a:blip r:embed="rId2"/>
          <a:stretch>
            <a:fillRect/>
          </a:stretch>
        </p:blipFill>
        <p:spPr>
          <a:xfrm>
            <a:off x="7144143" y="0"/>
            <a:ext cx="3331699" cy="6811726"/>
          </a:xfrm>
          <a:prstGeom prst="rect">
            <a:avLst/>
          </a:prstGeom>
        </p:spPr>
      </p:pic>
      <p:sp>
        <p:nvSpPr>
          <p:cNvPr id="5" name="TextBox 4">
            <a:extLst>
              <a:ext uri="{FF2B5EF4-FFF2-40B4-BE49-F238E27FC236}">
                <a16:creationId xmlns:a16="http://schemas.microsoft.com/office/drawing/2014/main" id="{7D9B2283-DB67-9D4B-B850-7EBE5A4E73BC}"/>
              </a:ext>
            </a:extLst>
          </p:cNvPr>
          <p:cNvSpPr txBox="1"/>
          <p:nvPr/>
        </p:nvSpPr>
        <p:spPr>
          <a:xfrm>
            <a:off x="343961" y="6184474"/>
            <a:ext cx="3833614" cy="646331"/>
          </a:xfrm>
          <a:prstGeom prst="rect">
            <a:avLst/>
          </a:prstGeom>
          <a:noFill/>
        </p:spPr>
        <p:txBody>
          <a:bodyPr wrap="none" rtlCol="0">
            <a:spAutoFit/>
          </a:bodyPr>
          <a:lstStyle/>
          <a:p>
            <a:pPr algn="ctr"/>
            <a:r>
              <a:rPr lang="en-CH" dirty="0"/>
              <a:t>Refs: Fig 4 of (Crunelli &amp; Hughes, 2010)</a:t>
            </a:r>
            <a:br>
              <a:rPr lang="en-CH" dirty="0"/>
            </a:br>
            <a:r>
              <a:rPr lang="en-CH" dirty="0"/>
              <a:t>from (Contreras &amp; Steriade 1995)</a:t>
            </a:r>
          </a:p>
        </p:txBody>
      </p:sp>
      <p:sp>
        <p:nvSpPr>
          <p:cNvPr id="6" name="TextBox 5">
            <a:extLst>
              <a:ext uri="{FF2B5EF4-FFF2-40B4-BE49-F238E27FC236}">
                <a16:creationId xmlns:a16="http://schemas.microsoft.com/office/drawing/2014/main" id="{77843660-A7BC-E40D-23EA-B78BB246E276}"/>
              </a:ext>
            </a:extLst>
          </p:cNvPr>
          <p:cNvSpPr txBox="1"/>
          <p:nvPr/>
        </p:nvSpPr>
        <p:spPr>
          <a:xfrm>
            <a:off x="10475842" y="2576231"/>
            <a:ext cx="1132298" cy="369332"/>
          </a:xfrm>
          <a:prstGeom prst="rect">
            <a:avLst/>
          </a:prstGeom>
          <a:noFill/>
        </p:spPr>
        <p:txBody>
          <a:bodyPr wrap="none" rtlCol="0">
            <a:spAutoFit/>
          </a:bodyPr>
          <a:lstStyle/>
          <a:p>
            <a:r>
              <a:rPr lang="en-GB" dirty="0"/>
              <a:t>I</a:t>
            </a:r>
            <a:r>
              <a:rPr lang="en-CH" dirty="0"/>
              <a:t>n vivo cat</a:t>
            </a:r>
          </a:p>
        </p:txBody>
      </p:sp>
      <p:sp>
        <p:nvSpPr>
          <p:cNvPr id="7" name="Doughnut 6">
            <a:extLst>
              <a:ext uri="{FF2B5EF4-FFF2-40B4-BE49-F238E27FC236}">
                <a16:creationId xmlns:a16="http://schemas.microsoft.com/office/drawing/2014/main" id="{C88E896B-DAB6-7F85-AFEB-7B4D9EE15A4D}"/>
              </a:ext>
            </a:extLst>
          </p:cNvPr>
          <p:cNvSpPr/>
          <p:nvPr/>
        </p:nvSpPr>
        <p:spPr>
          <a:xfrm>
            <a:off x="7921809" y="1401609"/>
            <a:ext cx="1652631" cy="2429497"/>
          </a:xfrm>
          <a:prstGeom prst="donut">
            <a:avLst>
              <a:gd name="adj" fmla="val 658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273661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A93339-F097-8E6C-E933-ABD4ADA50AA0}"/>
              </a:ext>
            </a:extLst>
          </p:cNvPr>
          <p:cNvPicPr>
            <a:picLocks noChangeAspect="1"/>
          </p:cNvPicPr>
          <p:nvPr/>
        </p:nvPicPr>
        <p:blipFill>
          <a:blip r:embed="rId2"/>
          <a:stretch>
            <a:fillRect/>
          </a:stretch>
        </p:blipFill>
        <p:spPr>
          <a:xfrm>
            <a:off x="5572662" y="437323"/>
            <a:ext cx="6619338" cy="6312112"/>
          </a:xfrm>
          <a:prstGeom prst="rect">
            <a:avLst/>
          </a:prstGeom>
        </p:spPr>
      </p:pic>
      <p:sp>
        <p:nvSpPr>
          <p:cNvPr id="2" name="Title 1">
            <a:extLst>
              <a:ext uri="{FF2B5EF4-FFF2-40B4-BE49-F238E27FC236}">
                <a16:creationId xmlns:a16="http://schemas.microsoft.com/office/drawing/2014/main" id="{DE4EAE7F-BBAF-52AE-A7AF-36867559B519}"/>
              </a:ext>
            </a:extLst>
          </p:cNvPr>
          <p:cNvSpPr>
            <a:spLocks noGrp="1"/>
          </p:cNvSpPr>
          <p:nvPr>
            <p:ph type="title"/>
          </p:nvPr>
        </p:nvSpPr>
        <p:spPr>
          <a:xfrm>
            <a:off x="258417" y="110132"/>
            <a:ext cx="11095383" cy="1325563"/>
          </a:xfrm>
        </p:spPr>
        <p:txBody>
          <a:bodyPr/>
          <a:lstStyle/>
          <a:p>
            <a:r>
              <a:rPr lang="en-CH" dirty="0"/>
              <a:t>UP Initiation 3: </a:t>
            </a:r>
            <a:br>
              <a:rPr lang="en-CH" dirty="0"/>
            </a:br>
            <a:r>
              <a:rPr lang="en-CH" dirty="0"/>
              <a:t>Thalamocortical Cell bursts</a:t>
            </a:r>
          </a:p>
        </p:txBody>
      </p:sp>
      <p:sp>
        <p:nvSpPr>
          <p:cNvPr id="7" name="Content Placeholder 6">
            <a:extLst>
              <a:ext uri="{FF2B5EF4-FFF2-40B4-BE49-F238E27FC236}">
                <a16:creationId xmlns:a16="http://schemas.microsoft.com/office/drawing/2014/main" id="{F2599DD6-0C4A-8A77-A9B5-C13CC4379E45}"/>
              </a:ext>
            </a:extLst>
          </p:cNvPr>
          <p:cNvSpPr>
            <a:spLocks noGrp="1"/>
          </p:cNvSpPr>
          <p:nvPr>
            <p:ph idx="1"/>
          </p:nvPr>
        </p:nvSpPr>
        <p:spPr>
          <a:xfrm>
            <a:off x="838200" y="1408180"/>
            <a:ext cx="5115339" cy="5012497"/>
          </a:xfrm>
        </p:spPr>
        <p:txBody>
          <a:bodyPr>
            <a:normAutofit fontScale="70000" lnSpcReduction="20000"/>
          </a:bodyPr>
          <a:lstStyle/>
          <a:p>
            <a:r>
              <a:rPr lang="en-CH" dirty="0"/>
              <a:t>Primary sensory (aka “core” or</a:t>
            </a:r>
            <a:br>
              <a:rPr lang="en-CH" dirty="0"/>
            </a:br>
            <a:r>
              <a:rPr lang="en-CH" dirty="0"/>
              <a:t>“first-order”) thalamocortical</a:t>
            </a:r>
            <a:br>
              <a:rPr lang="en-CH" dirty="0"/>
            </a:br>
            <a:r>
              <a:rPr lang="en-CH" dirty="0"/>
              <a:t>connections are widely </a:t>
            </a:r>
            <a:br>
              <a:rPr lang="en-CH" dirty="0"/>
            </a:br>
            <a:r>
              <a:rPr lang="en-CH" dirty="0"/>
              <a:t>known to project to </a:t>
            </a:r>
            <a:br>
              <a:rPr lang="en-CH" dirty="0"/>
            </a:br>
            <a:r>
              <a:rPr lang="en-CH" dirty="0"/>
              <a:t>L4 and L6</a:t>
            </a:r>
          </a:p>
          <a:p>
            <a:pPr lvl="1"/>
            <a:r>
              <a:rPr lang="en-CH" dirty="0"/>
              <a:t>Most computational models</a:t>
            </a:r>
            <a:br>
              <a:rPr lang="en-CH" dirty="0"/>
            </a:br>
            <a:r>
              <a:rPr lang="en-CH" dirty="0"/>
              <a:t>include this connectivity</a:t>
            </a:r>
          </a:p>
          <a:p>
            <a:r>
              <a:rPr lang="en-CH" dirty="0"/>
              <a:t>However, “matrix” or “higher-</a:t>
            </a:r>
            <a:br>
              <a:rPr lang="en-CH" dirty="0"/>
            </a:br>
            <a:r>
              <a:rPr lang="en-CH" dirty="0"/>
              <a:t>order” thalamocorticals project to</a:t>
            </a:r>
            <a:br>
              <a:rPr lang="en-CH" dirty="0"/>
            </a:br>
            <a:r>
              <a:rPr lang="en-CH" dirty="0"/>
              <a:t>L5.</a:t>
            </a:r>
          </a:p>
          <a:p>
            <a:pPr lvl="1"/>
            <a:r>
              <a:rPr lang="en-CH" dirty="0"/>
              <a:t>Fewer models have included this</a:t>
            </a:r>
          </a:p>
          <a:p>
            <a:r>
              <a:rPr lang="en-CH" dirty="0"/>
              <a:t>Therefore, </a:t>
            </a:r>
            <a:r>
              <a:rPr lang="en-CH" b="1" dirty="0"/>
              <a:t>UP initiation in L4/L6 vs L5 could help determine thalamic vs cortical origin</a:t>
            </a:r>
          </a:p>
          <a:p>
            <a:r>
              <a:rPr lang="en-CH" dirty="0"/>
              <a:t>Thalamic bursts are a likely source of long-range cortical SWO spread, possibly anterior to posterior</a:t>
            </a:r>
          </a:p>
          <a:p>
            <a:r>
              <a:rPr lang="en-CH" dirty="0"/>
              <a:t>See (Lorincz et al. 2015) for L2/3&lt;-&gt;L5 </a:t>
            </a:r>
            <a:br>
              <a:rPr lang="en-CH" dirty="0"/>
            </a:br>
            <a:r>
              <a:rPr lang="en-CH" dirty="0"/>
              <a:t>SWO propagation</a:t>
            </a:r>
          </a:p>
          <a:p>
            <a:endParaRPr lang="en-CH" dirty="0"/>
          </a:p>
        </p:txBody>
      </p:sp>
      <p:sp>
        <p:nvSpPr>
          <p:cNvPr id="4" name="TextBox 3">
            <a:extLst>
              <a:ext uri="{FF2B5EF4-FFF2-40B4-BE49-F238E27FC236}">
                <a16:creationId xmlns:a16="http://schemas.microsoft.com/office/drawing/2014/main" id="{65274F8E-7001-B870-9159-C7B930BD6F2E}"/>
              </a:ext>
            </a:extLst>
          </p:cNvPr>
          <p:cNvSpPr txBox="1"/>
          <p:nvPr/>
        </p:nvSpPr>
        <p:spPr>
          <a:xfrm>
            <a:off x="61365" y="6215724"/>
            <a:ext cx="6288132" cy="646331"/>
          </a:xfrm>
          <a:prstGeom prst="rect">
            <a:avLst/>
          </a:prstGeom>
          <a:noFill/>
        </p:spPr>
        <p:txBody>
          <a:bodyPr wrap="none" rtlCol="0">
            <a:spAutoFit/>
          </a:bodyPr>
          <a:lstStyle/>
          <a:p>
            <a:r>
              <a:rPr lang="en-CH" dirty="0"/>
              <a:t>Refs: Fig 8 of Chapter 3 of Halassa, M (ed.), “The Thalamus” 2023</a:t>
            </a:r>
          </a:p>
          <a:p>
            <a:r>
              <a:rPr lang="en-CH" dirty="0"/>
              <a:t>	(originally from Clasca et al., 2012)</a:t>
            </a:r>
          </a:p>
        </p:txBody>
      </p:sp>
      <p:sp>
        <p:nvSpPr>
          <p:cNvPr id="6" name="Doughnut 5">
            <a:extLst>
              <a:ext uri="{FF2B5EF4-FFF2-40B4-BE49-F238E27FC236}">
                <a16:creationId xmlns:a16="http://schemas.microsoft.com/office/drawing/2014/main" id="{2A2C737E-A593-2218-26E3-3D0655B4425A}"/>
              </a:ext>
            </a:extLst>
          </p:cNvPr>
          <p:cNvSpPr/>
          <p:nvPr/>
        </p:nvSpPr>
        <p:spPr>
          <a:xfrm>
            <a:off x="9223522" y="789506"/>
            <a:ext cx="1163650" cy="1685622"/>
          </a:xfrm>
          <a:prstGeom prst="donut">
            <a:avLst>
              <a:gd name="adj" fmla="val 658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8" name="Doughnut 7">
            <a:extLst>
              <a:ext uri="{FF2B5EF4-FFF2-40B4-BE49-F238E27FC236}">
                <a16:creationId xmlns:a16="http://schemas.microsoft.com/office/drawing/2014/main" id="{54581BB6-FEB4-F5C6-6329-45EF95DB388D}"/>
              </a:ext>
            </a:extLst>
          </p:cNvPr>
          <p:cNvSpPr/>
          <p:nvPr/>
        </p:nvSpPr>
        <p:spPr>
          <a:xfrm>
            <a:off x="8362535" y="1661078"/>
            <a:ext cx="1039591" cy="657680"/>
          </a:xfrm>
          <a:prstGeom prst="donut">
            <a:avLst>
              <a:gd name="adj" fmla="val 658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115898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A55-6CCB-D88D-9559-867EB0BB3925}"/>
              </a:ext>
            </a:extLst>
          </p:cNvPr>
          <p:cNvSpPr>
            <a:spLocks noGrp="1"/>
          </p:cNvSpPr>
          <p:nvPr>
            <p:ph type="title"/>
          </p:nvPr>
        </p:nvSpPr>
        <p:spPr/>
        <p:txBody>
          <a:bodyPr/>
          <a:lstStyle/>
          <a:p>
            <a:r>
              <a:rPr lang="en-CH" dirty="0"/>
              <a:t>Persistence / Maintenance</a:t>
            </a:r>
          </a:p>
        </p:txBody>
      </p:sp>
      <p:pic>
        <p:nvPicPr>
          <p:cNvPr id="5" name="Picture 4">
            <a:extLst>
              <a:ext uri="{FF2B5EF4-FFF2-40B4-BE49-F238E27FC236}">
                <a16:creationId xmlns:a16="http://schemas.microsoft.com/office/drawing/2014/main" id="{7D71FAD2-B36C-5059-9A76-A75F0365D44D}"/>
              </a:ext>
            </a:extLst>
          </p:cNvPr>
          <p:cNvPicPr>
            <a:picLocks noChangeAspect="1"/>
          </p:cNvPicPr>
          <p:nvPr/>
        </p:nvPicPr>
        <p:blipFill>
          <a:blip r:embed="rId2"/>
          <a:stretch>
            <a:fillRect/>
          </a:stretch>
        </p:blipFill>
        <p:spPr>
          <a:xfrm>
            <a:off x="2209800" y="1690688"/>
            <a:ext cx="7772400" cy="5072641"/>
          </a:xfrm>
          <a:prstGeom prst="rect">
            <a:avLst/>
          </a:prstGeom>
        </p:spPr>
      </p:pic>
    </p:spTree>
    <p:extLst>
      <p:ext uri="{BB962C8B-B14F-4D97-AF65-F5344CB8AC3E}">
        <p14:creationId xmlns:p14="http://schemas.microsoft.com/office/powerpoint/2010/main" val="126938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25EA-B263-9107-4717-852BE8755DC1}"/>
              </a:ext>
            </a:extLst>
          </p:cNvPr>
          <p:cNvSpPr>
            <a:spLocks noGrp="1"/>
          </p:cNvSpPr>
          <p:nvPr>
            <p:ph type="title"/>
          </p:nvPr>
        </p:nvSpPr>
        <p:spPr/>
        <p:txBody>
          <a:bodyPr/>
          <a:lstStyle/>
          <a:p>
            <a:r>
              <a:rPr lang="en-CH" dirty="0"/>
              <a:t>UP Persistence 1: Recurrent synaptic activity</a:t>
            </a:r>
          </a:p>
        </p:txBody>
      </p:sp>
      <p:pic>
        <p:nvPicPr>
          <p:cNvPr id="4" name="Content Placeholder 3">
            <a:extLst>
              <a:ext uri="{FF2B5EF4-FFF2-40B4-BE49-F238E27FC236}">
                <a16:creationId xmlns:a16="http://schemas.microsoft.com/office/drawing/2014/main" id="{14DE2016-74B0-9AC4-F308-4F86512B9705}"/>
              </a:ext>
            </a:extLst>
          </p:cNvPr>
          <p:cNvPicPr>
            <a:picLocks noGrp="1" noChangeAspect="1"/>
          </p:cNvPicPr>
          <p:nvPr>
            <p:ph idx="1"/>
          </p:nvPr>
        </p:nvPicPr>
        <p:blipFill>
          <a:blip r:embed="rId2"/>
          <a:stretch>
            <a:fillRect/>
          </a:stretch>
        </p:blipFill>
        <p:spPr>
          <a:xfrm>
            <a:off x="7239368" y="1426353"/>
            <a:ext cx="4733673" cy="4351338"/>
          </a:xfrm>
          <a:prstGeom prst="rect">
            <a:avLst/>
          </a:prstGeom>
        </p:spPr>
      </p:pic>
      <p:sp>
        <p:nvSpPr>
          <p:cNvPr id="5" name="Content Placeholder 2">
            <a:extLst>
              <a:ext uri="{FF2B5EF4-FFF2-40B4-BE49-F238E27FC236}">
                <a16:creationId xmlns:a16="http://schemas.microsoft.com/office/drawing/2014/main" id="{21166A5D-5736-0970-1E2D-F31F91B8FD6C}"/>
              </a:ext>
            </a:extLst>
          </p:cNvPr>
          <p:cNvSpPr txBox="1">
            <a:spLocks/>
          </p:cNvSpPr>
          <p:nvPr/>
        </p:nvSpPr>
        <p:spPr>
          <a:xfrm>
            <a:off x="838200" y="1531351"/>
            <a:ext cx="640116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A </a:t>
            </a:r>
            <a:r>
              <a:rPr lang="en-CH" b="1" dirty="0"/>
              <a:t>consistent</a:t>
            </a:r>
            <a:r>
              <a:rPr lang="en-CH" dirty="0"/>
              <a:t> E/I ratio appears to be key</a:t>
            </a:r>
          </a:p>
          <a:p>
            <a:r>
              <a:rPr lang="en-CH" dirty="0"/>
              <a:t>Evidence that this is the primary persistence mechanism:</a:t>
            </a:r>
          </a:p>
          <a:p>
            <a:pPr lvl="1"/>
            <a:r>
              <a:rPr lang="en-CH" dirty="0"/>
              <a:t>Injecting current into cells doesn’t affect UP duration</a:t>
            </a:r>
          </a:p>
          <a:p>
            <a:pPr lvl="1"/>
            <a:r>
              <a:rPr lang="en-CH" dirty="0"/>
              <a:t>Potential and spike variance is high during UPs</a:t>
            </a:r>
          </a:p>
          <a:p>
            <a:pPr lvl="1"/>
            <a:r>
              <a:rPr lang="en-GB" i="1" dirty="0"/>
              <a:t>I</a:t>
            </a:r>
            <a:r>
              <a:rPr lang="en-CH" i="1" dirty="0"/>
              <a:t>n vitro</a:t>
            </a:r>
            <a:r>
              <a:rPr lang="en-CH" dirty="0"/>
              <a:t> UPs are abolished by glutamatergic antagonists</a:t>
            </a:r>
          </a:p>
          <a:p>
            <a:r>
              <a:rPr lang="en-CH" dirty="0"/>
              <a:t>This is closely tied with Termination, and I’ll be referring to this as the “E/I ratio hypothesis” </a:t>
            </a:r>
          </a:p>
          <a:p>
            <a:pPr lvl="1"/>
            <a:endParaRPr lang="en-CH" dirty="0"/>
          </a:p>
        </p:txBody>
      </p:sp>
      <p:sp>
        <p:nvSpPr>
          <p:cNvPr id="6" name="TextBox 5">
            <a:extLst>
              <a:ext uri="{FF2B5EF4-FFF2-40B4-BE49-F238E27FC236}">
                <a16:creationId xmlns:a16="http://schemas.microsoft.com/office/drawing/2014/main" id="{4FAA6546-3E9B-F176-0509-7725A8375A31}"/>
              </a:ext>
            </a:extLst>
          </p:cNvPr>
          <p:cNvSpPr txBox="1"/>
          <p:nvPr/>
        </p:nvSpPr>
        <p:spPr>
          <a:xfrm>
            <a:off x="606175" y="6524090"/>
            <a:ext cx="2521331" cy="369332"/>
          </a:xfrm>
          <a:prstGeom prst="rect">
            <a:avLst/>
          </a:prstGeom>
          <a:noFill/>
        </p:spPr>
        <p:txBody>
          <a:bodyPr wrap="none" rtlCol="0">
            <a:spAutoFit/>
          </a:bodyPr>
          <a:lstStyle/>
          <a:p>
            <a:r>
              <a:rPr lang="en-CH" dirty="0"/>
              <a:t>Refs: Fig 3 (Neske, 2016)</a:t>
            </a:r>
          </a:p>
        </p:txBody>
      </p:sp>
      <p:sp>
        <p:nvSpPr>
          <p:cNvPr id="7" name="TextBox 6">
            <a:extLst>
              <a:ext uri="{FF2B5EF4-FFF2-40B4-BE49-F238E27FC236}">
                <a16:creationId xmlns:a16="http://schemas.microsoft.com/office/drawing/2014/main" id="{7BC504A7-0144-6FF1-D1DC-8E89066A4054}"/>
              </a:ext>
            </a:extLst>
          </p:cNvPr>
          <p:cNvSpPr txBox="1"/>
          <p:nvPr/>
        </p:nvSpPr>
        <p:spPr>
          <a:xfrm>
            <a:off x="8882112" y="5882689"/>
            <a:ext cx="2067425" cy="369332"/>
          </a:xfrm>
          <a:prstGeom prst="rect">
            <a:avLst/>
          </a:prstGeom>
          <a:noFill/>
        </p:spPr>
        <p:txBody>
          <a:bodyPr wrap="none" rtlCol="0">
            <a:spAutoFit/>
          </a:bodyPr>
          <a:lstStyle/>
          <a:p>
            <a:r>
              <a:rPr lang="en-GB" dirty="0"/>
              <a:t>I</a:t>
            </a:r>
            <a:r>
              <a:rPr lang="en-CH" dirty="0"/>
              <a:t>n vitro ferret cortex</a:t>
            </a:r>
          </a:p>
        </p:txBody>
      </p:sp>
    </p:spTree>
    <p:extLst>
      <p:ext uri="{BB962C8B-B14F-4D97-AF65-F5344CB8AC3E}">
        <p14:creationId xmlns:p14="http://schemas.microsoft.com/office/powerpoint/2010/main" val="94126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25EA-B263-9107-4717-852BE8755DC1}"/>
              </a:ext>
            </a:extLst>
          </p:cNvPr>
          <p:cNvSpPr>
            <a:spLocks noGrp="1"/>
          </p:cNvSpPr>
          <p:nvPr>
            <p:ph type="title"/>
          </p:nvPr>
        </p:nvSpPr>
        <p:spPr/>
        <p:txBody>
          <a:bodyPr/>
          <a:lstStyle/>
          <a:p>
            <a:r>
              <a:rPr lang="en-CH" dirty="0"/>
              <a:t>UP Persistence 2: Persistent depol currents</a:t>
            </a:r>
          </a:p>
        </p:txBody>
      </p:sp>
      <p:sp>
        <p:nvSpPr>
          <p:cNvPr id="5" name="Content Placeholder 2">
            <a:extLst>
              <a:ext uri="{FF2B5EF4-FFF2-40B4-BE49-F238E27FC236}">
                <a16:creationId xmlns:a16="http://schemas.microsoft.com/office/drawing/2014/main" id="{21166A5D-5736-0970-1E2D-F31F91B8FD6C}"/>
              </a:ext>
            </a:extLst>
          </p:cNvPr>
          <p:cNvSpPr txBox="1">
            <a:spLocks/>
          </p:cNvSpPr>
          <p:nvPr/>
        </p:nvSpPr>
        <p:spPr>
          <a:xfrm>
            <a:off x="838200" y="1531351"/>
            <a:ext cx="70204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CH" dirty="0"/>
          </a:p>
        </p:txBody>
      </p:sp>
      <p:sp>
        <p:nvSpPr>
          <p:cNvPr id="8" name="Content Placeholder 7">
            <a:extLst>
              <a:ext uri="{FF2B5EF4-FFF2-40B4-BE49-F238E27FC236}">
                <a16:creationId xmlns:a16="http://schemas.microsoft.com/office/drawing/2014/main" id="{0DC99110-C9DA-B53F-C8D1-32B41085354A}"/>
              </a:ext>
            </a:extLst>
          </p:cNvPr>
          <p:cNvSpPr>
            <a:spLocks noGrp="1"/>
          </p:cNvSpPr>
          <p:nvPr>
            <p:ph idx="1"/>
          </p:nvPr>
        </p:nvSpPr>
        <p:spPr/>
        <p:txBody>
          <a:bodyPr>
            <a:normAutofit fontScale="92500"/>
          </a:bodyPr>
          <a:lstStyle/>
          <a:p>
            <a:r>
              <a:rPr lang="en-CH" dirty="0"/>
              <a:t>”I_NaP”, the persistent sodium current, is present in the pacemaker-like L5IB cells</a:t>
            </a:r>
          </a:p>
          <a:p>
            <a:r>
              <a:rPr lang="en-CH" dirty="0"/>
              <a:t>“I_CAN”, the Ca-dependent nonspecific cation current have been shown to exhibit “plateau potentials”</a:t>
            </a:r>
          </a:p>
          <a:p>
            <a:r>
              <a:rPr lang="en-CH" dirty="0"/>
              <a:t>Much of the evidence for these currents lie in SWO models, especially NaP, which is widely used across SWO computational models</a:t>
            </a:r>
          </a:p>
          <a:p>
            <a:pPr lvl="1"/>
            <a:r>
              <a:rPr lang="en-CH" dirty="0"/>
              <a:t>Part of the explanation for this may be that it is </a:t>
            </a:r>
            <a:r>
              <a:rPr lang="en-CH" i="1" dirty="0"/>
              <a:t>significantly</a:t>
            </a:r>
            <a:r>
              <a:rPr lang="en-CH" dirty="0"/>
              <a:t> easier to parametrize an intrinsic current for “persistent active activity” than to parametrize a connectivity for a consistent E/I ratio in simulations…</a:t>
            </a:r>
          </a:p>
          <a:p>
            <a:r>
              <a:rPr lang="en-CH" dirty="0"/>
              <a:t>However, this is the less-likely persistence mechanism, owing to the high level of synchrony of UP Terminations (or UP-to-DOWN transitions)…</a:t>
            </a:r>
          </a:p>
        </p:txBody>
      </p:sp>
    </p:spTree>
    <p:extLst>
      <p:ext uri="{BB962C8B-B14F-4D97-AF65-F5344CB8AC3E}">
        <p14:creationId xmlns:p14="http://schemas.microsoft.com/office/powerpoint/2010/main" val="29739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A55-6CCB-D88D-9559-867EB0BB3925}"/>
              </a:ext>
            </a:extLst>
          </p:cNvPr>
          <p:cNvSpPr>
            <a:spLocks noGrp="1"/>
          </p:cNvSpPr>
          <p:nvPr>
            <p:ph type="title"/>
          </p:nvPr>
        </p:nvSpPr>
        <p:spPr/>
        <p:txBody>
          <a:bodyPr/>
          <a:lstStyle/>
          <a:p>
            <a:r>
              <a:rPr lang="en-CH" dirty="0"/>
              <a:t>Termination (UP-to-DOWN transitions)</a:t>
            </a:r>
          </a:p>
        </p:txBody>
      </p:sp>
      <p:pic>
        <p:nvPicPr>
          <p:cNvPr id="5" name="Picture 4">
            <a:extLst>
              <a:ext uri="{FF2B5EF4-FFF2-40B4-BE49-F238E27FC236}">
                <a16:creationId xmlns:a16="http://schemas.microsoft.com/office/drawing/2014/main" id="{7D71FAD2-B36C-5059-9A76-A75F0365D44D}"/>
              </a:ext>
            </a:extLst>
          </p:cNvPr>
          <p:cNvPicPr>
            <a:picLocks noChangeAspect="1"/>
          </p:cNvPicPr>
          <p:nvPr/>
        </p:nvPicPr>
        <p:blipFill>
          <a:blip r:embed="rId2"/>
          <a:stretch>
            <a:fillRect/>
          </a:stretch>
        </p:blipFill>
        <p:spPr>
          <a:xfrm>
            <a:off x="2209800" y="1690688"/>
            <a:ext cx="7772400" cy="5072641"/>
          </a:xfrm>
          <a:prstGeom prst="rect">
            <a:avLst/>
          </a:prstGeom>
        </p:spPr>
      </p:pic>
    </p:spTree>
    <p:extLst>
      <p:ext uri="{BB962C8B-B14F-4D97-AF65-F5344CB8AC3E}">
        <p14:creationId xmlns:p14="http://schemas.microsoft.com/office/powerpoint/2010/main" val="146900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101D-D20F-7964-B338-F7A2312BF63D}"/>
              </a:ext>
            </a:extLst>
          </p:cNvPr>
          <p:cNvSpPr>
            <a:spLocks noGrp="1"/>
          </p:cNvSpPr>
          <p:nvPr>
            <p:ph type="title"/>
          </p:nvPr>
        </p:nvSpPr>
        <p:spPr/>
        <p:txBody>
          <a:bodyPr/>
          <a:lstStyle/>
          <a:p>
            <a:r>
              <a:rPr lang="en-CH" dirty="0"/>
              <a:t>UP Termination 1: Excitatory depression</a:t>
            </a:r>
          </a:p>
        </p:txBody>
      </p:sp>
      <p:sp>
        <p:nvSpPr>
          <p:cNvPr id="3" name="Content Placeholder 2">
            <a:extLst>
              <a:ext uri="{FF2B5EF4-FFF2-40B4-BE49-F238E27FC236}">
                <a16:creationId xmlns:a16="http://schemas.microsoft.com/office/drawing/2014/main" id="{FD6754D9-D025-F73D-0629-D10CA164FDB2}"/>
              </a:ext>
            </a:extLst>
          </p:cNvPr>
          <p:cNvSpPr>
            <a:spLocks noGrp="1"/>
          </p:cNvSpPr>
          <p:nvPr>
            <p:ph idx="1"/>
          </p:nvPr>
        </p:nvSpPr>
        <p:spPr/>
        <p:txBody>
          <a:bodyPr/>
          <a:lstStyle/>
          <a:p>
            <a:r>
              <a:rPr lang="en-CH" dirty="0"/>
              <a:t>Over the course of an UP state:</a:t>
            </a:r>
          </a:p>
          <a:p>
            <a:pPr lvl="1"/>
            <a:r>
              <a:rPr lang="en-CH" dirty="0"/>
              <a:t>Both excitatory and inhibitory Post-Synaptic Potentials decrease </a:t>
            </a:r>
            <a:r>
              <a:rPr lang="en-GB" dirty="0"/>
              <a:t>(Haider et al., 2006; Rudolph et al., 2007)</a:t>
            </a:r>
            <a:endParaRPr lang="en-CH" dirty="0"/>
          </a:p>
          <a:p>
            <a:pPr lvl="1"/>
            <a:r>
              <a:rPr lang="en-CH" dirty="0"/>
              <a:t>Input resistance increases (Contreras 1996)</a:t>
            </a:r>
          </a:p>
          <a:p>
            <a:pPr lvl="1"/>
            <a:r>
              <a:rPr lang="en-CH" dirty="0"/>
              <a:t>There does not appear to be an increase in inhibitory cell activity at the end of an UP state.</a:t>
            </a:r>
          </a:p>
          <a:p>
            <a:r>
              <a:rPr lang="en-CH" dirty="0"/>
              <a:t>This all suggests that Termination occurs in part due to excitation falling below some “threshold” needed for UP persistence.</a:t>
            </a:r>
            <a:endParaRPr lang="en-GB" dirty="0"/>
          </a:p>
        </p:txBody>
      </p:sp>
    </p:spTree>
    <p:extLst>
      <p:ext uri="{BB962C8B-B14F-4D97-AF65-F5344CB8AC3E}">
        <p14:creationId xmlns:p14="http://schemas.microsoft.com/office/powerpoint/2010/main" val="7647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101D-D20F-7964-B338-F7A2312BF63D}"/>
              </a:ext>
            </a:extLst>
          </p:cNvPr>
          <p:cNvSpPr>
            <a:spLocks noGrp="1"/>
          </p:cNvSpPr>
          <p:nvPr>
            <p:ph type="title"/>
          </p:nvPr>
        </p:nvSpPr>
        <p:spPr/>
        <p:txBody>
          <a:bodyPr/>
          <a:lstStyle/>
          <a:p>
            <a:r>
              <a:rPr lang="en-CH" dirty="0"/>
              <a:t>UP Termination 2: GABA</a:t>
            </a:r>
            <a:r>
              <a:rPr lang="en-CH" baseline="-25000" dirty="0"/>
              <a:t>B</a:t>
            </a:r>
          </a:p>
        </p:txBody>
      </p:sp>
      <p:sp>
        <p:nvSpPr>
          <p:cNvPr id="3" name="Content Placeholder 2">
            <a:extLst>
              <a:ext uri="{FF2B5EF4-FFF2-40B4-BE49-F238E27FC236}">
                <a16:creationId xmlns:a16="http://schemas.microsoft.com/office/drawing/2014/main" id="{FD6754D9-D025-F73D-0629-D10CA164FDB2}"/>
              </a:ext>
            </a:extLst>
          </p:cNvPr>
          <p:cNvSpPr>
            <a:spLocks noGrp="1"/>
          </p:cNvSpPr>
          <p:nvPr>
            <p:ph idx="1"/>
          </p:nvPr>
        </p:nvSpPr>
        <p:spPr/>
        <p:txBody>
          <a:bodyPr>
            <a:normAutofit lnSpcReduction="10000"/>
          </a:bodyPr>
          <a:lstStyle/>
          <a:p>
            <a:r>
              <a:rPr lang="en-US" dirty="0"/>
              <a:t>Easy enough: (</a:t>
            </a:r>
            <a:r>
              <a:rPr lang="en-US" dirty="0" err="1"/>
              <a:t>Neske</a:t>
            </a:r>
            <a:r>
              <a:rPr lang="en-US" dirty="0"/>
              <a:t> 2016): "Progressive pharmacological blockade of [GABA</a:t>
            </a:r>
            <a:r>
              <a:rPr lang="en-US" baseline="-25000" dirty="0"/>
              <a:t>B</a:t>
            </a:r>
            <a:r>
              <a:rPr lang="en-US" dirty="0"/>
              <a:t>] inhibition results in a continuous increase in UP state duration in vitro (Mann et al., 2009)”</a:t>
            </a:r>
          </a:p>
          <a:p>
            <a:r>
              <a:rPr lang="en-US" dirty="0"/>
              <a:t>However, progressive pharmacological blockage of GABA</a:t>
            </a:r>
            <a:r>
              <a:rPr lang="en-US" baseline="-25000" dirty="0"/>
              <a:t>A</a:t>
            </a:r>
            <a:r>
              <a:rPr lang="en-US" dirty="0"/>
              <a:t> actually </a:t>
            </a:r>
            <a:r>
              <a:rPr lang="en-US" b="1" dirty="0"/>
              <a:t>decreases</a:t>
            </a:r>
            <a:r>
              <a:rPr lang="en-US" dirty="0"/>
              <a:t> UP state duration, in the same paper!</a:t>
            </a:r>
          </a:p>
          <a:p>
            <a:r>
              <a:rPr lang="en-US" dirty="0"/>
              <a:t>Me hypothesizing: this suggests there’s some adaptation or “slack” in UP state duration supported by slow synaptic processes, but not so much for short-term inhibition.</a:t>
            </a:r>
          </a:p>
          <a:p>
            <a:r>
              <a:rPr lang="en-US" dirty="0"/>
              <a:t>Possibility for anesthetic interaction: UP states in anesthesia are known to be much shorter than UPs in sleep. For GABA</a:t>
            </a:r>
            <a:r>
              <a:rPr lang="en-US" baseline="-25000" dirty="0"/>
              <a:t>A</a:t>
            </a:r>
            <a:r>
              <a:rPr lang="en-US" dirty="0"/>
              <a:t>—potentiating anesthetics like propofol, this could be the reason.</a:t>
            </a:r>
          </a:p>
          <a:p>
            <a:endParaRPr lang="en-GB" dirty="0"/>
          </a:p>
        </p:txBody>
      </p:sp>
    </p:spTree>
    <p:extLst>
      <p:ext uri="{BB962C8B-B14F-4D97-AF65-F5344CB8AC3E}">
        <p14:creationId xmlns:p14="http://schemas.microsoft.com/office/powerpoint/2010/main" val="248164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6CDC-569A-005C-5037-958D5B2FCDAC}"/>
              </a:ext>
            </a:extLst>
          </p:cNvPr>
          <p:cNvSpPr>
            <a:spLocks noGrp="1"/>
          </p:cNvSpPr>
          <p:nvPr>
            <p:ph type="title"/>
          </p:nvPr>
        </p:nvSpPr>
        <p:spPr/>
        <p:txBody>
          <a:bodyPr/>
          <a:lstStyle/>
          <a:p>
            <a:r>
              <a:rPr lang="en-CH" dirty="0"/>
              <a:t>UP Termination 3: L5 Martinotti cells</a:t>
            </a:r>
          </a:p>
        </p:txBody>
      </p:sp>
      <p:sp>
        <p:nvSpPr>
          <p:cNvPr id="3" name="Content Placeholder 2">
            <a:extLst>
              <a:ext uri="{FF2B5EF4-FFF2-40B4-BE49-F238E27FC236}">
                <a16:creationId xmlns:a16="http://schemas.microsoft.com/office/drawing/2014/main" id="{A36EC6DA-BACD-DAAC-4C9D-8908C7EE90C4}"/>
              </a:ext>
            </a:extLst>
          </p:cNvPr>
          <p:cNvSpPr>
            <a:spLocks noGrp="1"/>
          </p:cNvSpPr>
          <p:nvPr>
            <p:ph idx="1"/>
          </p:nvPr>
        </p:nvSpPr>
        <p:spPr/>
        <p:txBody>
          <a:bodyPr/>
          <a:lstStyle/>
          <a:p>
            <a:r>
              <a:rPr lang="en-CH" dirty="0"/>
              <a:t>(Fanselow &amp; Connors 2010) showed L5 fast-spiking interneurons, which are also pacemaker-like</a:t>
            </a:r>
          </a:p>
          <a:p>
            <a:r>
              <a:rPr lang="en-CH" dirty="0"/>
              <a:t>These preferentially fire </a:t>
            </a:r>
            <a:r>
              <a:rPr lang="en-CH" b="1" dirty="0"/>
              <a:t>within the last 1/3rd of the UP state duration</a:t>
            </a:r>
          </a:p>
        </p:txBody>
      </p:sp>
    </p:spTree>
    <p:extLst>
      <p:ext uri="{BB962C8B-B14F-4D97-AF65-F5344CB8AC3E}">
        <p14:creationId xmlns:p14="http://schemas.microsoft.com/office/powerpoint/2010/main" val="169198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018980-7EC8-8E61-589C-0B155E654B4B}"/>
              </a:ext>
            </a:extLst>
          </p:cNvPr>
          <p:cNvPicPr>
            <a:picLocks noChangeAspect="1"/>
          </p:cNvPicPr>
          <p:nvPr/>
        </p:nvPicPr>
        <p:blipFill>
          <a:blip r:embed="rId2"/>
          <a:stretch>
            <a:fillRect/>
          </a:stretch>
        </p:blipFill>
        <p:spPr>
          <a:xfrm>
            <a:off x="5722829" y="1549309"/>
            <a:ext cx="5217229" cy="4475155"/>
          </a:xfrm>
          <a:prstGeom prst="rect">
            <a:avLst/>
          </a:prstGeom>
        </p:spPr>
      </p:pic>
      <p:sp>
        <p:nvSpPr>
          <p:cNvPr id="2" name="Title 1">
            <a:extLst>
              <a:ext uri="{FF2B5EF4-FFF2-40B4-BE49-F238E27FC236}">
                <a16:creationId xmlns:a16="http://schemas.microsoft.com/office/drawing/2014/main" id="{2A64B7B5-7F59-242D-8BDB-39FC36FD1574}"/>
              </a:ext>
            </a:extLst>
          </p:cNvPr>
          <p:cNvSpPr>
            <a:spLocks noGrp="1"/>
          </p:cNvSpPr>
          <p:nvPr>
            <p:ph type="title"/>
          </p:nvPr>
        </p:nvSpPr>
        <p:spPr/>
        <p:txBody>
          <a:bodyPr/>
          <a:lstStyle/>
          <a:p>
            <a:r>
              <a:rPr lang="en-CH" dirty="0"/>
              <a:t>The year was 1993…(but also 1981 and 2000)</a:t>
            </a:r>
          </a:p>
        </p:txBody>
      </p:sp>
      <p:sp>
        <p:nvSpPr>
          <p:cNvPr id="6" name="Doughnut 5">
            <a:extLst>
              <a:ext uri="{FF2B5EF4-FFF2-40B4-BE49-F238E27FC236}">
                <a16:creationId xmlns:a16="http://schemas.microsoft.com/office/drawing/2014/main" id="{9AE2D8DD-F375-DE72-FEAF-311D95489B95}"/>
              </a:ext>
            </a:extLst>
          </p:cNvPr>
          <p:cNvSpPr/>
          <p:nvPr/>
        </p:nvSpPr>
        <p:spPr>
          <a:xfrm>
            <a:off x="8939174" y="1575988"/>
            <a:ext cx="1471917" cy="1325563"/>
          </a:xfrm>
          <a:prstGeom prst="donut">
            <a:avLst>
              <a:gd name="adj" fmla="val 658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7" name="TextBox 6">
            <a:extLst>
              <a:ext uri="{FF2B5EF4-FFF2-40B4-BE49-F238E27FC236}">
                <a16:creationId xmlns:a16="http://schemas.microsoft.com/office/drawing/2014/main" id="{B28022FC-DB27-1F9E-953F-C2FA7ABB7757}"/>
              </a:ext>
            </a:extLst>
          </p:cNvPr>
          <p:cNvSpPr txBox="1"/>
          <p:nvPr/>
        </p:nvSpPr>
        <p:spPr>
          <a:xfrm>
            <a:off x="10411091" y="1363960"/>
            <a:ext cx="925766" cy="923330"/>
          </a:xfrm>
          <a:prstGeom prst="rect">
            <a:avLst/>
          </a:prstGeom>
          <a:noFill/>
        </p:spPr>
        <p:txBody>
          <a:bodyPr wrap="none" rtlCol="0">
            <a:spAutoFit/>
          </a:bodyPr>
          <a:lstStyle/>
          <a:p>
            <a:r>
              <a:rPr lang="en-CH" dirty="0"/>
              <a:t>Ferret</a:t>
            </a:r>
          </a:p>
          <a:p>
            <a:r>
              <a:rPr lang="en-CH" dirty="0"/>
              <a:t>CORTEX</a:t>
            </a:r>
          </a:p>
          <a:p>
            <a:r>
              <a:rPr lang="en-CH" dirty="0"/>
              <a:t>Slice</a:t>
            </a:r>
          </a:p>
        </p:txBody>
      </p:sp>
      <p:pic>
        <p:nvPicPr>
          <p:cNvPr id="8" name="Picture 7">
            <a:extLst>
              <a:ext uri="{FF2B5EF4-FFF2-40B4-BE49-F238E27FC236}">
                <a16:creationId xmlns:a16="http://schemas.microsoft.com/office/drawing/2014/main" id="{0895E07B-2F73-501F-E98B-17939E7AE031}"/>
              </a:ext>
            </a:extLst>
          </p:cNvPr>
          <p:cNvPicPr>
            <a:picLocks noChangeAspect="1"/>
          </p:cNvPicPr>
          <p:nvPr/>
        </p:nvPicPr>
        <p:blipFill>
          <a:blip r:embed="rId3"/>
          <a:stretch>
            <a:fillRect/>
          </a:stretch>
        </p:blipFill>
        <p:spPr>
          <a:xfrm>
            <a:off x="2989780" y="4274400"/>
            <a:ext cx="2839092" cy="2249690"/>
          </a:xfrm>
          <a:prstGeom prst="rect">
            <a:avLst/>
          </a:prstGeom>
        </p:spPr>
      </p:pic>
      <p:sp>
        <p:nvSpPr>
          <p:cNvPr id="3" name="TextBox 2">
            <a:extLst>
              <a:ext uri="{FF2B5EF4-FFF2-40B4-BE49-F238E27FC236}">
                <a16:creationId xmlns:a16="http://schemas.microsoft.com/office/drawing/2014/main" id="{ABEB6DA1-E67E-5778-5C11-BE3EA2AB1BAA}"/>
              </a:ext>
            </a:extLst>
          </p:cNvPr>
          <p:cNvSpPr txBox="1"/>
          <p:nvPr/>
        </p:nvSpPr>
        <p:spPr>
          <a:xfrm>
            <a:off x="606175" y="6524090"/>
            <a:ext cx="3380541" cy="369332"/>
          </a:xfrm>
          <a:prstGeom prst="rect">
            <a:avLst/>
          </a:prstGeom>
          <a:noFill/>
        </p:spPr>
        <p:txBody>
          <a:bodyPr wrap="none" rtlCol="0">
            <a:spAutoFit/>
          </a:bodyPr>
          <a:lstStyle/>
          <a:p>
            <a:r>
              <a:rPr lang="en-CH" dirty="0"/>
              <a:t>Refs: Figs 1 and 2 of (Neske, 2016)</a:t>
            </a:r>
          </a:p>
        </p:txBody>
      </p:sp>
      <p:sp>
        <p:nvSpPr>
          <p:cNvPr id="4" name="Content Placeholder 2">
            <a:extLst>
              <a:ext uri="{FF2B5EF4-FFF2-40B4-BE49-F238E27FC236}">
                <a16:creationId xmlns:a16="http://schemas.microsoft.com/office/drawing/2014/main" id="{ED424F28-50EE-6F31-C18F-6A95410665AE}"/>
              </a:ext>
            </a:extLst>
          </p:cNvPr>
          <p:cNvSpPr>
            <a:spLocks noGrp="1"/>
          </p:cNvSpPr>
          <p:nvPr>
            <p:ph idx="1"/>
          </p:nvPr>
        </p:nvSpPr>
        <p:spPr>
          <a:xfrm>
            <a:off x="838200" y="1825625"/>
            <a:ext cx="10515600" cy="4351338"/>
          </a:xfrm>
        </p:spPr>
        <p:txBody>
          <a:bodyPr/>
          <a:lstStyle/>
          <a:p>
            <a:r>
              <a:rPr lang="en-CH" dirty="0"/>
              <a:t>Slow wave oscillations</a:t>
            </a:r>
            <a:br>
              <a:rPr lang="en-CH" dirty="0"/>
            </a:br>
            <a:r>
              <a:rPr lang="en-CH" dirty="0"/>
              <a:t>(“SWO”, 0.5 – 2.0 Hz) </a:t>
            </a:r>
            <a:br>
              <a:rPr lang="en-CH" dirty="0"/>
            </a:br>
            <a:r>
              <a:rPr lang="en-CH" dirty="0"/>
              <a:t>discovered in cortex</a:t>
            </a:r>
          </a:p>
          <a:p>
            <a:r>
              <a:rPr lang="en-CH" dirty="0"/>
              <a:t>Early </a:t>
            </a:r>
            <a:r>
              <a:rPr lang="en-CH" i="1" dirty="0"/>
              <a:t>in vitro</a:t>
            </a:r>
            <a:r>
              <a:rPr lang="en-CH" dirty="0"/>
              <a:t> work suggested</a:t>
            </a:r>
            <a:br>
              <a:rPr lang="en-CH" dirty="0"/>
            </a:br>
            <a:r>
              <a:rPr lang="en-CH" dirty="0"/>
              <a:t>cortex was both ”necessary</a:t>
            </a:r>
            <a:br>
              <a:rPr lang="en-CH" dirty="0"/>
            </a:br>
            <a:r>
              <a:rPr lang="en-CH" dirty="0"/>
              <a:t>and sufficient”</a:t>
            </a:r>
          </a:p>
        </p:txBody>
      </p:sp>
      <p:sp>
        <p:nvSpPr>
          <p:cNvPr id="5" name="TextBox 4">
            <a:extLst>
              <a:ext uri="{FF2B5EF4-FFF2-40B4-BE49-F238E27FC236}">
                <a16:creationId xmlns:a16="http://schemas.microsoft.com/office/drawing/2014/main" id="{4F4D57B3-A002-89A4-D8E9-882EAB031D38}"/>
              </a:ext>
            </a:extLst>
          </p:cNvPr>
          <p:cNvSpPr txBox="1"/>
          <p:nvPr/>
        </p:nvSpPr>
        <p:spPr>
          <a:xfrm>
            <a:off x="6476584" y="5916048"/>
            <a:ext cx="1185517" cy="369332"/>
          </a:xfrm>
          <a:prstGeom prst="rect">
            <a:avLst/>
          </a:prstGeom>
          <a:noFill/>
        </p:spPr>
        <p:txBody>
          <a:bodyPr wrap="none" rtlCol="0">
            <a:spAutoFit/>
          </a:bodyPr>
          <a:lstStyle/>
          <a:p>
            <a:r>
              <a:rPr lang="en-CH" dirty="0"/>
              <a:t>(urethane)</a:t>
            </a:r>
          </a:p>
        </p:txBody>
      </p:sp>
    </p:spTree>
    <p:extLst>
      <p:ext uri="{BB962C8B-B14F-4D97-AF65-F5344CB8AC3E}">
        <p14:creationId xmlns:p14="http://schemas.microsoft.com/office/powerpoint/2010/main" val="245355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25EA-B263-9107-4717-852BE8755DC1}"/>
              </a:ext>
            </a:extLst>
          </p:cNvPr>
          <p:cNvSpPr>
            <a:spLocks noGrp="1"/>
          </p:cNvSpPr>
          <p:nvPr>
            <p:ph type="title"/>
          </p:nvPr>
        </p:nvSpPr>
        <p:spPr/>
        <p:txBody>
          <a:bodyPr/>
          <a:lstStyle/>
          <a:p>
            <a:r>
              <a:rPr lang="en-CH" dirty="0"/>
              <a:t>UP Termination 4: Activity-dep K channels</a:t>
            </a:r>
          </a:p>
        </p:txBody>
      </p:sp>
      <p:sp>
        <p:nvSpPr>
          <p:cNvPr id="5" name="Content Placeholder 2">
            <a:extLst>
              <a:ext uri="{FF2B5EF4-FFF2-40B4-BE49-F238E27FC236}">
                <a16:creationId xmlns:a16="http://schemas.microsoft.com/office/drawing/2014/main" id="{21166A5D-5736-0970-1E2D-F31F91B8FD6C}"/>
              </a:ext>
            </a:extLst>
          </p:cNvPr>
          <p:cNvSpPr txBox="1">
            <a:spLocks/>
          </p:cNvSpPr>
          <p:nvPr/>
        </p:nvSpPr>
        <p:spPr>
          <a:xfrm>
            <a:off x="838200" y="1531351"/>
            <a:ext cx="70204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CH" dirty="0"/>
          </a:p>
        </p:txBody>
      </p:sp>
      <p:sp>
        <p:nvSpPr>
          <p:cNvPr id="6" name="TextBox 5">
            <a:extLst>
              <a:ext uri="{FF2B5EF4-FFF2-40B4-BE49-F238E27FC236}">
                <a16:creationId xmlns:a16="http://schemas.microsoft.com/office/drawing/2014/main" id="{4FAA6546-3E9B-F176-0509-7725A8375A31}"/>
              </a:ext>
            </a:extLst>
          </p:cNvPr>
          <p:cNvSpPr txBox="1"/>
          <p:nvPr/>
        </p:nvSpPr>
        <p:spPr>
          <a:xfrm>
            <a:off x="606175" y="6524090"/>
            <a:ext cx="4487382" cy="369332"/>
          </a:xfrm>
          <a:prstGeom prst="rect">
            <a:avLst/>
          </a:prstGeom>
          <a:noFill/>
        </p:spPr>
        <p:txBody>
          <a:bodyPr wrap="none" rtlCol="0">
            <a:spAutoFit/>
          </a:bodyPr>
          <a:lstStyle/>
          <a:p>
            <a:r>
              <a:rPr lang="en-CH" dirty="0"/>
              <a:t>Refs: Fig 3 (Neske, 2016), from (Compte 2003)</a:t>
            </a:r>
          </a:p>
        </p:txBody>
      </p:sp>
      <p:sp>
        <p:nvSpPr>
          <p:cNvPr id="8" name="Content Placeholder 7">
            <a:extLst>
              <a:ext uri="{FF2B5EF4-FFF2-40B4-BE49-F238E27FC236}">
                <a16:creationId xmlns:a16="http://schemas.microsoft.com/office/drawing/2014/main" id="{0DC99110-C9DA-B53F-C8D1-32B41085354A}"/>
              </a:ext>
            </a:extLst>
          </p:cNvPr>
          <p:cNvSpPr>
            <a:spLocks noGrp="1"/>
          </p:cNvSpPr>
          <p:nvPr>
            <p:ph idx="1"/>
          </p:nvPr>
        </p:nvSpPr>
        <p:spPr/>
        <p:txBody>
          <a:bodyPr/>
          <a:lstStyle/>
          <a:p>
            <a:r>
              <a:rPr lang="en-CH" dirty="0"/>
              <a:t>Acetylcholine blocks activity-dependent K channels, including K-Na, K-ATP, and K-Ca</a:t>
            </a:r>
          </a:p>
          <a:p>
            <a:r>
              <a:rPr lang="en-CH" dirty="0"/>
              <a:t>(Steriade et al., 1993) and others have shown that activating brainstem nuclei outputting A</a:t>
            </a:r>
            <a:r>
              <a:rPr lang="en-GB" dirty="0"/>
              <a:t>Ch abolished UP-to-DOWN transitions</a:t>
            </a:r>
          </a:p>
          <a:p>
            <a:r>
              <a:rPr lang="en-GB" dirty="0"/>
              <a:t>Computational model implementing these currents: (</a:t>
            </a:r>
            <a:r>
              <a:rPr lang="en-GB" dirty="0" err="1"/>
              <a:t>Compte</a:t>
            </a:r>
            <a:r>
              <a:rPr lang="en-GB" dirty="0"/>
              <a:t> 2003):</a:t>
            </a:r>
          </a:p>
          <a:p>
            <a:r>
              <a:rPr lang="en-GB" dirty="0"/>
              <a:t>Similar to </a:t>
            </a:r>
            <a:r>
              <a:rPr lang="en-GB" dirty="0" err="1"/>
              <a:t>I_NaP</a:t>
            </a:r>
            <a:r>
              <a:rPr lang="en-GB" dirty="0"/>
              <a:t>, these are easy</a:t>
            </a:r>
            <a:br>
              <a:rPr lang="en-GB" dirty="0"/>
            </a:br>
            <a:r>
              <a:rPr lang="en-GB" dirty="0"/>
              <a:t>to simulate, BUT conflict with the</a:t>
            </a:r>
            <a:br>
              <a:rPr lang="en-GB" dirty="0"/>
            </a:br>
            <a:r>
              <a:rPr lang="en-GB" dirty="0"/>
              <a:t>high synchrony of UP-to-DOWN</a:t>
            </a:r>
            <a:br>
              <a:rPr lang="en-GB" dirty="0"/>
            </a:br>
            <a:r>
              <a:rPr lang="en-GB" dirty="0"/>
              <a:t>transitions across cortex</a:t>
            </a:r>
            <a:endParaRPr lang="en-CH" dirty="0"/>
          </a:p>
        </p:txBody>
      </p:sp>
      <p:pic>
        <p:nvPicPr>
          <p:cNvPr id="3" name="Picture 2">
            <a:extLst>
              <a:ext uri="{FF2B5EF4-FFF2-40B4-BE49-F238E27FC236}">
                <a16:creationId xmlns:a16="http://schemas.microsoft.com/office/drawing/2014/main" id="{50DF6DCC-1CED-1D0C-2A8E-77A29422F096}"/>
              </a:ext>
            </a:extLst>
          </p:cNvPr>
          <p:cNvPicPr>
            <a:picLocks noChangeAspect="1"/>
          </p:cNvPicPr>
          <p:nvPr/>
        </p:nvPicPr>
        <p:blipFill>
          <a:blip r:embed="rId2"/>
          <a:stretch>
            <a:fillRect/>
          </a:stretch>
        </p:blipFill>
        <p:spPr>
          <a:xfrm>
            <a:off x="6096000" y="4111208"/>
            <a:ext cx="5925930" cy="1492879"/>
          </a:xfrm>
          <a:prstGeom prst="rect">
            <a:avLst/>
          </a:prstGeom>
        </p:spPr>
      </p:pic>
    </p:spTree>
    <p:extLst>
      <p:ext uri="{BB962C8B-B14F-4D97-AF65-F5344CB8AC3E}">
        <p14:creationId xmlns:p14="http://schemas.microsoft.com/office/powerpoint/2010/main" val="207555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B5E4-CD6E-0FA4-7315-B54FDB8F5527}"/>
              </a:ext>
            </a:extLst>
          </p:cNvPr>
          <p:cNvSpPr>
            <a:spLocks noGrp="1"/>
          </p:cNvSpPr>
          <p:nvPr>
            <p:ph type="title"/>
          </p:nvPr>
        </p:nvSpPr>
        <p:spPr>
          <a:xfrm>
            <a:off x="2518403" y="681037"/>
            <a:ext cx="2105346" cy="1325563"/>
          </a:xfrm>
        </p:spPr>
        <p:txBody>
          <a:bodyPr/>
          <a:lstStyle/>
          <a:p>
            <a:r>
              <a:rPr lang="en-CH" dirty="0"/>
              <a:t>K-ATP</a:t>
            </a:r>
          </a:p>
        </p:txBody>
      </p:sp>
      <p:sp>
        <p:nvSpPr>
          <p:cNvPr id="3" name="Content Placeholder 2">
            <a:extLst>
              <a:ext uri="{FF2B5EF4-FFF2-40B4-BE49-F238E27FC236}">
                <a16:creationId xmlns:a16="http://schemas.microsoft.com/office/drawing/2014/main" id="{E5E5ADE0-B5C8-C312-7DD7-D98DCE684299}"/>
              </a:ext>
            </a:extLst>
          </p:cNvPr>
          <p:cNvSpPr>
            <a:spLocks noGrp="1"/>
          </p:cNvSpPr>
          <p:nvPr>
            <p:ph idx="1"/>
          </p:nvPr>
        </p:nvSpPr>
        <p:spPr/>
        <p:txBody>
          <a:bodyPr/>
          <a:lstStyle/>
          <a:p>
            <a:endParaRPr lang="en-CH" dirty="0"/>
          </a:p>
        </p:txBody>
      </p:sp>
      <p:pic>
        <p:nvPicPr>
          <p:cNvPr id="5" name="Picture 4">
            <a:extLst>
              <a:ext uri="{FF2B5EF4-FFF2-40B4-BE49-F238E27FC236}">
                <a16:creationId xmlns:a16="http://schemas.microsoft.com/office/drawing/2014/main" id="{64BC5862-FF13-2B8B-DD89-A906F41D0399}"/>
              </a:ext>
            </a:extLst>
          </p:cNvPr>
          <p:cNvPicPr>
            <a:picLocks noChangeAspect="1"/>
          </p:cNvPicPr>
          <p:nvPr/>
        </p:nvPicPr>
        <p:blipFill>
          <a:blip r:embed="rId2"/>
          <a:stretch>
            <a:fillRect/>
          </a:stretch>
        </p:blipFill>
        <p:spPr>
          <a:xfrm>
            <a:off x="0" y="1825625"/>
            <a:ext cx="5888050" cy="3649618"/>
          </a:xfrm>
          <a:prstGeom prst="rect">
            <a:avLst/>
          </a:prstGeom>
        </p:spPr>
      </p:pic>
      <p:pic>
        <p:nvPicPr>
          <p:cNvPr id="6" name="Picture 5">
            <a:extLst>
              <a:ext uri="{FF2B5EF4-FFF2-40B4-BE49-F238E27FC236}">
                <a16:creationId xmlns:a16="http://schemas.microsoft.com/office/drawing/2014/main" id="{5BF4EC82-A232-3B43-E564-D4AA959850C2}"/>
              </a:ext>
            </a:extLst>
          </p:cNvPr>
          <p:cNvPicPr>
            <a:picLocks noChangeAspect="1"/>
          </p:cNvPicPr>
          <p:nvPr/>
        </p:nvPicPr>
        <p:blipFill>
          <a:blip r:embed="rId3"/>
          <a:stretch>
            <a:fillRect/>
          </a:stretch>
        </p:blipFill>
        <p:spPr>
          <a:xfrm>
            <a:off x="6303952" y="1690688"/>
            <a:ext cx="5905500" cy="3975100"/>
          </a:xfrm>
          <a:prstGeom prst="rect">
            <a:avLst/>
          </a:prstGeom>
        </p:spPr>
      </p:pic>
      <p:sp>
        <p:nvSpPr>
          <p:cNvPr id="7" name="Title 1">
            <a:extLst>
              <a:ext uri="{FF2B5EF4-FFF2-40B4-BE49-F238E27FC236}">
                <a16:creationId xmlns:a16="http://schemas.microsoft.com/office/drawing/2014/main" id="{CBC1A2B3-5981-A2F3-8EFB-F4CD963A0599}"/>
              </a:ext>
            </a:extLst>
          </p:cNvPr>
          <p:cNvSpPr txBox="1">
            <a:spLocks/>
          </p:cNvSpPr>
          <p:nvPr/>
        </p:nvSpPr>
        <p:spPr>
          <a:xfrm>
            <a:off x="8291245" y="681037"/>
            <a:ext cx="21053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dirty="0"/>
              <a:t>K-Na</a:t>
            </a:r>
          </a:p>
        </p:txBody>
      </p:sp>
      <p:sp>
        <p:nvSpPr>
          <p:cNvPr id="8" name="TextBox 7">
            <a:extLst>
              <a:ext uri="{FF2B5EF4-FFF2-40B4-BE49-F238E27FC236}">
                <a16:creationId xmlns:a16="http://schemas.microsoft.com/office/drawing/2014/main" id="{05250D0B-9D73-A0EA-9279-BDF1F565FDE5}"/>
              </a:ext>
            </a:extLst>
          </p:cNvPr>
          <p:cNvSpPr txBox="1"/>
          <p:nvPr/>
        </p:nvSpPr>
        <p:spPr>
          <a:xfrm>
            <a:off x="606175" y="6524090"/>
            <a:ext cx="4852162" cy="369332"/>
          </a:xfrm>
          <a:prstGeom prst="rect">
            <a:avLst/>
          </a:prstGeom>
          <a:noFill/>
        </p:spPr>
        <p:txBody>
          <a:bodyPr wrap="none" rtlCol="0">
            <a:spAutoFit/>
          </a:bodyPr>
          <a:lstStyle/>
          <a:p>
            <a:r>
              <a:rPr lang="en-CH" dirty="0"/>
              <a:t>Refs: (Ching et al., 2012) and (Soplata et al., 2023)</a:t>
            </a:r>
          </a:p>
        </p:txBody>
      </p:sp>
    </p:spTree>
    <p:extLst>
      <p:ext uri="{BB962C8B-B14F-4D97-AF65-F5344CB8AC3E}">
        <p14:creationId xmlns:p14="http://schemas.microsoft.com/office/powerpoint/2010/main" val="407179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A55-6CCB-D88D-9559-867EB0BB3925}"/>
              </a:ext>
            </a:extLst>
          </p:cNvPr>
          <p:cNvSpPr>
            <a:spLocks noGrp="1"/>
          </p:cNvSpPr>
          <p:nvPr>
            <p:ph type="title"/>
          </p:nvPr>
        </p:nvSpPr>
        <p:spPr/>
        <p:txBody>
          <a:bodyPr/>
          <a:lstStyle/>
          <a:p>
            <a:r>
              <a:rPr lang="en-CH" dirty="0"/>
              <a:t>Discussion time?</a:t>
            </a:r>
          </a:p>
        </p:txBody>
      </p:sp>
      <p:pic>
        <p:nvPicPr>
          <p:cNvPr id="5" name="Picture 4">
            <a:extLst>
              <a:ext uri="{FF2B5EF4-FFF2-40B4-BE49-F238E27FC236}">
                <a16:creationId xmlns:a16="http://schemas.microsoft.com/office/drawing/2014/main" id="{7D71FAD2-B36C-5059-9A76-A75F0365D44D}"/>
              </a:ext>
            </a:extLst>
          </p:cNvPr>
          <p:cNvPicPr>
            <a:picLocks noChangeAspect="1"/>
          </p:cNvPicPr>
          <p:nvPr/>
        </p:nvPicPr>
        <p:blipFill>
          <a:blip r:embed="rId2"/>
          <a:stretch>
            <a:fillRect/>
          </a:stretch>
        </p:blipFill>
        <p:spPr>
          <a:xfrm>
            <a:off x="2209800" y="1690688"/>
            <a:ext cx="7772400" cy="5072641"/>
          </a:xfrm>
          <a:prstGeom prst="rect">
            <a:avLst/>
          </a:prstGeom>
        </p:spPr>
      </p:pic>
    </p:spTree>
    <p:extLst>
      <p:ext uri="{BB962C8B-B14F-4D97-AF65-F5344CB8AC3E}">
        <p14:creationId xmlns:p14="http://schemas.microsoft.com/office/powerpoint/2010/main" val="3429898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7507-AF81-E4E1-640E-B131FC8AACB7}"/>
              </a:ext>
            </a:extLst>
          </p:cNvPr>
          <p:cNvSpPr>
            <a:spLocks noGrp="1"/>
          </p:cNvSpPr>
          <p:nvPr>
            <p:ph type="title"/>
          </p:nvPr>
        </p:nvSpPr>
        <p:spPr/>
        <p:txBody>
          <a:bodyPr/>
          <a:lstStyle/>
          <a:p>
            <a:endParaRPr lang="en-CH" dirty="0"/>
          </a:p>
        </p:txBody>
      </p:sp>
      <p:sp>
        <p:nvSpPr>
          <p:cNvPr id="3" name="Content Placeholder 2">
            <a:extLst>
              <a:ext uri="{FF2B5EF4-FFF2-40B4-BE49-F238E27FC236}">
                <a16:creationId xmlns:a16="http://schemas.microsoft.com/office/drawing/2014/main" id="{8415E39D-D66C-F8E4-3A07-A0C12B0289F3}"/>
              </a:ext>
            </a:extLst>
          </p:cNvPr>
          <p:cNvSpPr>
            <a:spLocks noGrp="1"/>
          </p:cNvSpPr>
          <p:nvPr>
            <p:ph idx="1"/>
          </p:nvPr>
        </p:nvSpPr>
        <p:spPr/>
        <p:txBody>
          <a:bodyPr/>
          <a:lstStyle/>
          <a:p>
            <a:endParaRPr lang="en-CH"/>
          </a:p>
        </p:txBody>
      </p:sp>
      <p:pic>
        <p:nvPicPr>
          <p:cNvPr id="4" name="Picture 3">
            <a:extLst>
              <a:ext uri="{FF2B5EF4-FFF2-40B4-BE49-F238E27FC236}">
                <a16:creationId xmlns:a16="http://schemas.microsoft.com/office/drawing/2014/main" id="{38B42E5C-D82F-8BE2-0E62-38879F12FCD9}"/>
              </a:ext>
            </a:extLst>
          </p:cNvPr>
          <p:cNvPicPr>
            <a:picLocks noChangeAspect="1"/>
          </p:cNvPicPr>
          <p:nvPr/>
        </p:nvPicPr>
        <p:blipFill>
          <a:blip r:embed="rId2"/>
          <a:stretch>
            <a:fillRect/>
          </a:stretch>
        </p:blipFill>
        <p:spPr>
          <a:xfrm>
            <a:off x="2209800" y="1545272"/>
            <a:ext cx="7772400" cy="3767455"/>
          </a:xfrm>
          <a:prstGeom prst="rect">
            <a:avLst/>
          </a:prstGeom>
        </p:spPr>
      </p:pic>
      <p:sp>
        <p:nvSpPr>
          <p:cNvPr id="5" name="TextBox 4">
            <a:extLst>
              <a:ext uri="{FF2B5EF4-FFF2-40B4-BE49-F238E27FC236}">
                <a16:creationId xmlns:a16="http://schemas.microsoft.com/office/drawing/2014/main" id="{02A48012-9594-D479-8A4C-A063BD49F9B3}"/>
              </a:ext>
            </a:extLst>
          </p:cNvPr>
          <p:cNvSpPr txBox="1"/>
          <p:nvPr/>
        </p:nvSpPr>
        <p:spPr>
          <a:xfrm>
            <a:off x="606175" y="6524090"/>
            <a:ext cx="3617593" cy="369332"/>
          </a:xfrm>
          <a:prstGeom prst="rect">
            <a:avLst/>
          </a:prstGeom>
          <a:noFill/>
        </p:spPr>
        <p:txBody>
          <a:bodyPr wrap="none" rtlCol="0">
            <a:spAutoFit/>
          </a:bodyPr>
          <a:lstStyle/>
          <a:p>
            <a:r>
              <a:rPr lang="en-CH" dirty="0"/>
              <a:t>Refs: Fig 6 of (Massimini et al., 2004)</a:t>
            </a:r>
          </a:p>
        </p:txBody>
      </p:sp>
    </p:spTree>
    <p:extLst>
      <p:ext uri="{BB962C8B-B14F-4D97-AF65-F5344CB8AC3E}">
        <p14:creationId xmlns:p14="http://schemas.microsoft.com/office/powerpoint/2010/main" val="110737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CB19-7A57-A21F-F6F4-8FB878A0A2C4}"/>
              </a:ext>
            </a:extLst>
          </p:cNvPr>
          <p:cNvSpPr>
            <a:spLocks noGrp="1"/>
          </p:cNvSpPr>
          <p:nvPr>
            <p:ph type="title"/>
          </p:nvPr>
        </p:nvSpPr>
        <p:spPr/>
        <p:txBody>
          <a:bodyPr/>
          <a:lstStyle/>
          <a:p>
            <a:r>
              <a:rPr lang="en-CH" dirty="0"/>
              <a:t>References</a:t>
            </a:r>
          </a:p>
        </p:txBody>
      </p:sp>
      <p:sp>
        <p:nvSpPr>
          <p:cNvPr id="3" name="Content Placeholder 2">
            <a:extLst>
              <a:ext uri="{FF2B5EF4-FFF2-40B4-BE49-F238E27FC236}">
                <a16:creationId xmlns:a16="http://schemas.microsoft.com/office/drawing/2014/main" id="{E6398E4F-3D03-81CE-7077-05289A9456B8}"/>
              </a:ext>
            </a:extLst>
          </p:cNvPr>
          <p:cNvSpPr>
            <a:spLocks noGrp="1"/>
          </p:cNvSpPr>
          <p:nvPr>
            <p:ph idx="1"/>
          </p:nvPr>
        </p:nvSpPr>
        <p:spPr/>
        <p:txBody>
          <a:bodyPr/>
          <a:lstStyle/>
          <a:p>
            <a:r>
              <a:rPr lang="en-CH" dirty="0"/>
              <a:t>Key Reviews:</a:t>
            </a:r>
          </a:p>
          <a:p>
            <a:pPr lvl="1"/>
            <a:r>
              <a:rPr lang="en-CH" dirty="0"/>
              <a:t>(Neske 2016) </a:t>
            </a:r>
            <a:r>
              <a:rPr lang="en-GB" dirty="0"/>
              <a:t>The Slow Oscillation in Cortical and Thalamic Networks: Mechanisms and Functions</a:t>
            </a:r>
            <a:r>
              <a:rPr lang="en-CH" dirty="0"/>
              <a:t> </a:t>
            </a:r>
            <a:r>
              <a:rPr lang="en-GB" dirty="0">
                <a:hlinkClick r:id="rId2"/>
              </a:rPr>
              <a:t>http://dx.doi.org/10.3389/fncir.2015.00088</a:t>
            </a:r>
            <a:endParaRPr lang="en-GB" dirty="0"/>
          </a:p>
          <a:p>
            <a:pPr lvl="1"/>
            <a:r>
              <a:rPr lang="en-GB" dirty="0"/>
              <a:t>(</a:t>
            </a:r>
            <a:r>
              <a:rPr lang="en-GB" dirty="0" err="1"/>
              <a:t>Crunelli</a:t>
            </a:r>
            <a:r>
              <a:rPr lang="en-GB" dirty="0"/>
              <a:t> &amp; Hughes 2010) The slow (&lt;1 Hz) rhythm of non-REM sleep: a dialogue between three cardinal oscillators </a:t>
            </a:r>
            <a:r>
              <a:rPr lang="en-GB" dirty="0">
                <a:hlinkClick r:id="rId3"/>
              </a:rPr>
              <a:t>https://www.nature.com/articles/nn.2445</a:t>
            </a:r>
            <a:endParaRPr lang="en-GB" dirty="0"/>
          </a:p>
          <a:p>
            <a:pPr lvl="1"/>
            <a:r>
              <a:rPr lang="en-CH" dirty="0"/>
              <a:t>(Sanchez-Vives 2020) </a:t>
            </a:r>
            <a:r>
              <a:rPr lang="en-GB" dirty="0"/>
              <a:t>Origin and dynamics of cortical slow oscillations </a:t>
            </a:r>
            <a:r>
              <a:rPr lang="en-GB" dirty="0">
                <a:hlinkClick r:id="rId4"/>
              </a:rPr>
              <a:t>https://doi.org/10.1016/j.cophys.2020.04.005</a:t>
            </a:r>
            <a:r>
              <a:rPr lang="en-GB" dirty="0"/>
              <a:t> </a:t>
            </a:r>
          </a:p>
          <a:p>
            <a:pPr lvl="1"/>
            <a:r>
              <a:rPr lang="en-GB" dirty="0"/>
              <a:t>(</a:t>
            </a:r>
            <a:r>
              <a:rPr lang="en-GB" dirty="0" err="1"/>
              <a:t>Adamantidis</a:t>
            </a:r>
            <a:r>
              <a:rPr lang="en-GB" dirty="0"/>
              <a:t> et al., 2019) Oscillating circuitries in the sleeping brain </a:t>
            </a:r>
            <a:r>
              <a:rPr lang="en-GB" dirty="0">
                <a:hlinkClick r:id="rId5"/>
              </a:rPr>
              <a:t>https://doi.org/10.1038/s41583-019-0223-4</a:t>
            </a:r>
            <a:r>
              <a:rPr lang="en-GB" dirty="0"/>
              <a:t> </a:t>
            </a:r>
            <a:endParaRPr lang="en-CH" dirty="0"/>
          </a:p>
        </p:txBody>
      </p:sp>
    </p:spTree>
    <p:extLst>
      <p:ext uri="{BB962C8B-B14F-4D97-AF65-F5344CB8AC3E}">
        <p14:creationId xmlns:p14="http://schemas.microsoft.com/office/powerpoint/2010/main" val="371979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F297-01AF-DED1-3B76-59B99B3D9D16}"/>
              </a:ext>
            </a:extLst>
          </p:cNvPr>
          <p:cNvSpPr>
            <a:spLocks noGrp="1"/>
          </p:cNvSpPr>
          <p:nvPr>
            <p:ph type="title"/>
          </p:nvPr>
        </p:nvSpPr>
        <p:spPr/>
        <p:txBody>
          <a:bodyPr/>
          <a:lstStyle/>
          <a:p>
            <a:r>
              <a:rPr lang="en-CH" dirty="0"/>
              <a:t>References (cont’d)</a:t>
            </a:r>
          </a:p>
        </p:txBody>
      </p:sp>
      <p:sp>
        <p:nvSpPr>
          <p:cNvPr id="3" name="Content Placeholder 2">
            <a:extLst>
              <a:ext uri="{FF2B5EF4-FFF2-40B4-BE49-F238E27FC236}">
                <a16:creationId xmlns:a16="http://schemas.microsoft.com/office/drawing/2014/main" id="{F3F557FB-EF16-898D-EE19-42618E0C726F}"/>
              </a:ext>
            </a:extLst>
          </p:cNvPr>
          <p:cNvSpPr>
            <a:spLocks noGrp="1"/>
          </p:cNvSpPr>
          <p:nvPr>
            <p:ph idx="1"/>
          </p:nvPr>
        </p:nvSpPr>
        <p:spPr/>
        <p:txBody>
          <a:bodyPr>
            <a:normAutofit fontScale="85000" lnSpcReduction="20000"/>
          </a:bodyPr>
          <a:lstStyle/>
          <a:p>
            <a:r>
              <a:rPr lang="en-CH" dirty="0"/>
              <a:t>(Ching et al. 2012) </a:t>
            </a:r>
            <a:r>
              <a:rPr lang="en-GB" dirty="0"/>
              <a:t>A neurophysiological-metabolic model for burst suppression, </a:t>
            </a:r>
            <a:r>
              <a:rPr lang="en-GB" dirty="0">
                <a:hlinkClick r:id="rId2"/>
              </a:rPr>
              <a:t>www.pnas.org/cgi/doi/10.1073/pnas.1121461109</a:t>
            </a:r>
            <a:r>
              <a:rPr lang="en-GB" dirty="0"/>
              <a:t> </a:t>
            </a:r>
          </a:p>
          <a:p>
            <a:r>
              <a:rPr lang="en-GB" dirty="0"/>
              <a:t>(Soplata et al., 2023) Rapid thalamocortical network switching mediated by cortical synchronization underlies propofol-induced EEG signatures: a biophysical model </a:t>
            </a:r>
            <a:r>
              <a:rPr lang="en-GB" dirty="0">
                <a:hlinkClick r:id="rId3"/>
              </a:rPr>
              <a:t>https://journals.physiology.org/doi/abs/10.1152/jn.00068.2022</a:t>
            </a:r>
            <a:r>
              <a:rPr lang="en-GB" dirty="0"/>
              <a:t> </a:t>
            </a:r>
          </a:p>
          <a:p>
            <a:r>
              <a:rPr lang="en-CH" dirty="0"/>
              <a:t>(Sanchez-Vives &amp; McCormick, 2000) </a:t>
            </a:r>
            <a:r>
              <a:rPr lang="en-GB" dirty="0"/>
              <a:t>Cellular and network mechanisms of rhythmic recurrent activity in neocortex </a:t>
            </a:r>
            <a:r>
              <a:rPr lang="en-GB" dirty="0">
                <a:hlinkClick r:id="rId4"/>
              </a:rPr>
              <a:t>http://www.nature.com/neuro/journal/v3/n10/abs/nn1000_1027.html</a:t>
            </a:r>
            <a:r>
              <a:rPr lang="en-GB" dirty="0"/>
              <a:t> </a:t>
            </a:r>
            <a:endParaRPr lang="en-CH" dirty="0"/>
          </a:p>
          <a:p>
            <a:r>
              <a:rPr lang="en-CH" dirty="0"/>
              <a:t>(Luczak et al., 2007) </a:t>
            </a:r>
            <a:r>
              <a:rPr lang="en-GB" dirty="0"/>
              <a:t>Sequential structure of neocortical spontaneous activity in vivo </a:t>
            </a:r>
            <a:r>
              <a:rPr lang="en-GB" dirty="0">
                <a:hlinkClick r:id="rId5"/>
              </a:rPr>
              <a:t>http://www.pnas.org/content/104/1/347.short</a:t>
            </a:r>
            <a:r>
              <a:rPr lang="en-GB" dirty="0"/>
              <a:t> </a:t>
            </a:r>
            <a:endParaRPr lang="en-CH" dirty="0"/>
          </a:p>
          <a:p>
            <a:r>
              <a:rPr lang="en-CH" dirty="0"/>
              <a:t>(Krishnan et al., 2016) </a:t>
            </a:r>
            <a:r>
              <a:rPr lang="en-GB" dirty="0"/>
              <a:t>Cellular and neurochemical basis of sleep stages in the thalamocortical network </a:t>
            </a:r>
            <a:r>
              <a:rPr lang="en-GB" dirty="0">
                <a:hlinkClick r:id="rId6"/>
              </a:rPr>
              <a:t>https://elifesciences.org/content/5/e18607v1</a:t>
            </a:r>
            <a:endParaRPr lang="en-GB" dirty="0"/>
          </a:p>
          <a:p>
            <a:r>
              <a:rPr lang="en-GB" dirty="0"/>
              <a:t>(</a:t>
            </a:r>
            <a:r>
              <a:rPr lang="en-GB" dirty="0" err="1"/>
              <a:t>Massimini</a:t>
            </a:r>
            <a:r>
              <a:rPr lang="en-GB" dirty="0"/>
              <a:t> et al., 2004) The Sleep Slow Oscillation as a Traveling Wave </a:t>
            </a:r>
            <a:r>
              <a:rPr lang="en-GB" dirty="0">
                <a:hlinkClick r:id="rId7"/>
              </a:rPr>
              <a:t>https://www.jneurosci.org/content/24/31/6862</a:t>
            </a:r>
            <a:r>
              <a:rPr lang="en-GB" dirty="0"/>
              <a:t>  </a:t>
            </a:r>
            <a:endParaRPr lang="en-CH" dirty="0"/>
          </a:p>
          <a:p>
            <a:endParaRPr lang="en-GB" dirty="0"/>
          </a:p>
          <a:p>
            <a:endParaRPr lang="en-CH" dirty="0"/>
          </a:p>
        </p:txBody>
      </p:sp>
    </p:spTree>
    <p:extLst>
      <p:ext uri="{BB962C8B-B14F-4D97-AF65-F5344CB8AC3E}">
        <p14:creationId xmlns:p14="http://schemas.microsoft.com/office/powerpoint/2010/main" val="2843774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38C1-9C87-A855-1C36-6787E89029F2}"/>
              </a:ext>
            </a:extLst>
          </p:cNvPr>
          <p:cNvSpPr>
            <a:spLocks noGrp="1"/>
          </p:cNvSpPr>
          <p:nvPr>
            <p:ph type="title"/>
          </p:nvPr>
        </p:nvSpPr>
        <p:spPr/>
        <p:txBody>
          <a:bodyPr/>
          <a:lstStyle/>
          <a:p>
            <a:r>
              <a:rPr lang="en-CH" dirty="0"/>
              <a:t>References (cont’d)</a:t>
            </a:r>
          </a:p>
        </p:txBody>
      </p:sp>
      <p:sp>
        <p:nvSpPr>
          <p:cNvPr id="3" name="Content Placeholder 2">
            <a:extLst>
              <a:ext uri="{FF2B5EF4-FFF2-40B4-BE49-F238E27FC236}">
                <a16:creationId xmlns:a16="http://schemas.microsoft.com/office/drawing/2014/main" id="{2408EDD2-00AD-2BBD-BEA8-00636BBF3FF3}"/>
              </a:ext>
            </a:extLst>
          </p:cNvPr>
          <p:cNvSpPr>
            <a:spLocks noGrp="1"/>
          </p:cNvSpPr>
          <p:nvPr>
            <p:ph idx="1"/>
          </p:nvPr>
        </p:nvSpPr>
        <p:spPr/>
        <p:txBody>
          <a:bodyPr>
            <a:normAutofit fontScale="92500" lnSpcReduction="10000"/>
          </a:bodyPr>
          <a:lstStyle/>
          <a:p>
            <a:r>
              <a:rPr lang="en-CH" dirty="0"/>
              <a:t>(Le Bon-Jego &amp; Yuste 2007) </a:t>
            </a:r>
            <a:r>
              <a:rPr lang="en-GB" dirty="0"/>
              <a:t>Persistently active, pacemaker-like neurons in neocortex </a:t>
            </a:r>
            <a:r>
              <a:rPr lang="en-GB" dirty="0">
                <a:hlinkClick r:id="rId2"/>
              </a:rPr>
              <a:t>http://www.ncbi.nlm.nih.gov/pmc/articles/PMC2518052/</a:t>
            </a:r>
            <a:r>
              <a:rPr lang="en-GB" dirty="0"/>
              <a:t> </a:t>
            </a:r>
          </a:p>
          <a:p>
            <a:r>
              <a:rPr lang="en-GB" dirty="0"/>
              <a:t>(</a:t>
            </a:r>
            <a:r>
              <a:rPr lang="en-GB" dirty="0" err="1"/>
              <a:t>Lorincz</a:t>
            </a:r>
            <a:r>
              <a:rPr lang="en-GB" dirty="0"/>
              <a:t> et al., 2015) A Distinct Class of Slow ( 0.2-2 Hz) Intrinsically Bursting Layer 5 Pyramidal Neurons Determines UP/DOWN State Dynamics in the Neocortex </a:t>
            </a:r>
            <a:r>
              <a:rPr lang="en-GB" dirty="0">
                <a:hlinkClick r:id="rId3"/>
              </a:rPr>
              <a:t>http://www.jneurosci.org/cgi/doi/10.1523/JNEUROSCI.3603-14.2015</a:t>
            </a:r>
            <a:endParaRPr lang="en-GB" dirty="0"/>
          </a:p>
          <a:p>
            <a:r>
              <a:rPr lang="en-GB" dirty="0"/>
              <a:t>(Lemieux et al., 2014) The Impact of Cortical Deafferentation on the Neocortical Slow Oscillation </a:t>
            </a:r>
            <a:r>
              <a:rPr lang="en-GB" dirty="0">
                <a:hlinkClick r:id="rId4"/>
              </a:rPr>
              <a:t>http://www.jneurosci.org/cgi/doi/10.1523/JNEUROSCI.1156-13.2014</a:t>
            </a:r>
            <a:r>
              <a:rPr lang="en-GB" dirty="0"/>
              <a:t> </a:t>
            </a:r>
          </a:p>
          <a:p>
            <a:r>
              <a:rPr lang="en-GB" dirty="0"/>
              <a:t>(Contreras &amp; </a:t>
            </a:r>
            <a:r>
              <a:rPr lang="en-GB" dirty="0" err="1"/>
              <a:t>Steriade</a:t>
            </a:r>
            <a:r>
              <a:rPr lang="en-GB" dirty="0"/>
              <a:t> 1995) Cellular basis of EEG slow rhythms: a study of dynamic corticothalamic relationships </a:t>
            </a:r>
            <a:r>
              <a:rPr lang="en-GB" dirty="0">
                <a:hlinkClick r:id="rId5"/>
              </a:rPr>
              <a:t>http://www.jneurosci.org/content/15/1/604.short</a:t>
            </a:r>
            <a:r>
              <a:rPr lang="en-GB" dirty="0"/>
              <a:t> </a:t>
            </a:r>
          </a:p>
          <a:p>
            <a:endParaRPr lang="en-CH" dirty="0"/>
          </a:p>
        </p:txBody>
      </p:sp>
    </p:spTree>
    <p:extLst>
      <p:ext uri="{BB962C8B-B14F-4D97-AF65-F5344CB8AC3E}">
        <p14:creationId xmlns:p14="http://schemas.microsoft.com/office/powerpoint/2010/main" val="263176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8831-F1B1-2063-D1A3-2AA380CFC576}"/>
              </a:ext>
            </a:extLst>
          </p:cNvPr>
          <p:cNvSpPr>
            <a:spLocks noGrp="1"/>
          </p:cNvSpPr>
          <p:nvPr>
            <p:ph type="title"/>
          </p:nvPr>
        </p:nvSpPr>
        <p:spPr/>
        <p:txBody>
          <a:bodyPr/>
          <a:lstStyle/>
          <a:p>
            <a:r>
              <a:rPr lang="en-CH" dirty="0"/>
              <a:t>Refs (cont’d)</a:t>
            </a:r>
          </a:p>
        </p:txBody>
      </p:sp>
      <p:sp>
        <p:nvSpPr>
          <p:cNvPr id="3" name="Content Placeholder 2">
            <a:extLst>
              <a:ext uri="{FF2B5EF4-FFF2-40B4-BE49-F238E27FC236}">
                <a16:creationId xmlns:a16="http://schemas.microsoft.com/office/drawing/2014/main" id="{52CFF79C-4210-0A61-5417-5AD41938F280}"/>
              </a:ext>
            </a:extLst>
          </p:cNvPr>
          <p:cNvSpPr>
            <a:spLocks noGrp="1"/>
          </p:cNvSpPr>
          <p:nvPr>
            <p:ph idx="1"/>
          </p:nvPr>
        </p:nvSpPr>
        <p:spPr/>
        <p:txBody>
          <a:bodyPr/>
          <a:lstStyle/>
          <a:p>
            <a:r>
              <a:rPr lang="en-GB" dirty="0"/>
              <a:t>Two types of slow waves in anesthetized and sleeping brains </a:t>
            </a:r>
            <a:r>
              <a:rPr lang="en-GB" dirty="0">
                <a:hlinkClick r:id="rId2"/>
              </a:rPr>
              <a:t>https://www.biorxiv.org/content/10.1101/430405v1</a:t>
            </a:r>
            <a:r>
              <a:rPr lang="en-GB" dirty="0"/>
              <a:t> </a:t>
            </a:r>
          </a:p>
          <a:p>
            <a:r>
              <a:rPr lang="en-CH" dirty="0"/>
              <a:t>(Fiath et al., 2016) </a:t>
            </a:r>
            <a:r>
              <a:rPr lang="en-GB" dirty="0"/>
              <a:t>Fine-scale mapping of cortical laminar activity during sleep slow oscillations using high-density linear silicon probes</a:t>
            </a:r>
            <a:r>
              <a:rPr lang="en-CH" dirty="0"/>
              <a:t>  </a:t>
            </a:r>
            <a:r>
              <a:rPr lang="en-GB" dirty="0">
                <a:hlinkClick r:id="rId3"/>
              </a:rPr>
              <a:t>https://www.sciencedirect.com/science/article/pii/S0165027018302565</a:t>
            </a:r>
            <a:r>
              <a:rPr lang="en-CH" dirty="0"/>
              <a:t> </a:t>
            </a:r>
          </a:p>
          <a:p>
            <a:r>
              <a:rPr lang="en-CH" dirty="0"/>
              <a:t>(Clasca et al., 2012) </a:t>
            </a:r>
            <a:r>
              <a:rPr lang="en-GB" dirty="0"/>
              <a:t>Unveiling the diversity of thalamocortical neuron subtypes</a:t>
            </a:r>
            <a:r>
              <a:rPr lang="en-CH" dirty="0"/>
              <a:t> </a:t>
            </a:r>
            <a:r>
              <a:rPr lang="en-GB" dirty="0">
                <a:hlinkClick r:id="rId4"/>
              </a:rPr>
              <a:t>https://onlinelibrary.wiley.com/doi/abs/10.1111/j.1460-9568.2012.08033.x</a:t>
            </a:r>
            <a:r>
              <a:rPr lang="en-CH" dirty="0"/>
              <a:t> </a:t>
            </a:r>
          </a:p>
        </p:txBody>
      </p:sp>
    </p:spTree>
    <p:extLst>
      <p:ext uri="{BB962C8B-B14F-4D97-AF65-F5344CB8AC3E}">
        <p14:creationId xmlns:p14="http://schemas.microsoft.com/office/powerpoint/2010/main" val="242034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749C-7BB7-40D3-B947-E3B48C7540AD}"/>
              </a:ext>
            </a:extLst>
          </p:cNvPr>
          <p:cNvSpPr>
            <a:spLocks noGrp="1"/>
          </p:cNvSpPr>
          <p:nvPr>
            <p:ph type="title"/>
          </p:nvPr>
        </p:nvSpPr>
        <p:spPr/>
        <p:txBody>
          <a:bodyPr/>
          <a:lstStyle/>
          <a:p>
            <a:r>
              <a:rPr lang="en-CH" dirty="0"/>
              <a:t>Modern thought:</a:t>
            </a:r>
            <a:br>
              <a:rPr lang="en-CH" dirty="0"/>
            </a:br>
            <a:r>
              <a:rPr lang="en-CH" dirty="0"/>
              <a:t>Cortico-thalamic</a:t>
            </a:r>
          </a:p>
        </p:txBody>
      </p:sp>
      <p:sp>
        <p:nvSpPr>
          <p:cNvPr id="3" name="Content Placeholder 2">
            <a:extLst>
              <a:ext uri="{FF2B5EF4-FFF2-40B4-BE49-F238E27FC236}">
                <a16:creationId xmlns:a16="http://schemas.microsoft.com/office/drawing/2014/main" id="{1B6E9F2B-0AA6-5217-251F-FC420E5AD120}"/>
              </a:ext>
            </a:extLst>
          </p:cNvPr>
          <p:cNvSpPr>
            <a:spLocks noGrp="1"/>
          </p:cNvSpPr>
          <p:nvPr>
            <p:ph idx="1"/>
          </p:nvPr>
        </p:nvSpPr>
        <p:spPr/>
        <p:txBody>
          <a:bodyPr/>
          <a:lstStyle/>
          <a:p>
            <a:r>
              <a:rPr lang="en-CH" dirty="0"/>
              <a:t>Entire cortex and thalamus</a:t>
            </a:r>
            <a:br>
              <a:rPr lang="en-CH" dirty="0"/>
            </a:br>
            <a:r>
              <a:rPr lang="en-CH" dirty="0"/>
              <a:t>participate</a:t>
            </a:r>
          </a:p>
          <a:p>
            <a:pPr lvl="1"/>
            <a:r>
              <a:rPr lang="en-CH" dirty="0"/>
              <a:t>Thalamus helps to “coordinate”</a:t>
            </a:r>
            <a:br>
              <a:rPr lang="en-CH" dirty="0"/>
            </a:br>
            <a:r>
              <a:rPr lang="en-CH" dirty="0"/>
              <a:t>between cortical areas </a:t>
            </a:r>
            <a:br>
              <a:rPr lang="en-CH" dirty="0"/>
            </a:br>
            <a:endParaRPr lang="en-CH" dirty="0"/>
          </a:p>
          <a:p>
            <a:r>
              <a:rPr lang="en-CH" dirty="0"/>
              <a:t>Not shown but also important:</a:t>
            </a:r>
            <a:br>
              <a:rPr lang="en-CH" dirty="0"/>
            </a:br>
            <a:r>
              <a:rPr lang="en-CH" b="1" dirty="0"/>
              <a:t>brainstem nuclei </a:t>
            </a:r>
            <a:r>
              <a:rPr lang="en-CH" dirty="0"/>
              <a:t>(aka sources</a:t>
            </a:r>
            <a:br>
              <a:rPr lang="en-CH" dirty="0"/>
            </a:br>
            <a:r>
              <a:rPr lang="en-CH" dirty="0"/>
              <a:t>of neuromodulation)</a:t>
            </a:r>
          </a:p>
        </p:txBody>
      </p:sp>
      <p:pic>
        <p:nvPicPr>
          <p:cNvPr id="4" name="Picture 3">
            <a:extLst>
              <a:ext uri="{FF2B5EF4-FFF2-40B4-BE49-F238E27FC236}">
                <a16:creationId xmlns:a16="http://schemas.microsoft.com/office/drawing/2014/main" id="{7702CF3E-ED43-2E64-83C8-27E15C18E721}"/>
              </a:ext>
            </a:extLst>
          </p:cNvPr>
          <p:cNvPicPr>
            <a:picLocks noChangeAspect="1"/>
          </p:cNvPicPr>
          <p:nvPr/>
        </p:nvPicPr>
        <p:blipFill>
          <a:blip r:embed="rId2"/>
          <a:stretch>
            <a:fillRect/>
          </a:stretch>
        </p:blipFill>
        <p:spPr>
          <a:xfrm>
            <a:off x="5890517" y="0"/>
            <a:ext cx="3620077" cy="4618234"/>
          </a:xfrm>
          <a:prstGeom prst="rect">
            <a:avLst/>
          </a:prstGeom>
        </p:spPr>
      </p:pic>
      <p:sp>
        <p:nvSpPr>
          <p:cNvPr id="5" name="TextBox 4">
            <a:extLst>
              <a:ext uri="{FF2B5EF4-FFF2-40B4-BE49-F238E27FC236}">
                <a16:creationId xmlns:a16="http://schemas.microsoft.com/office/drawing/2014/main" id="{CA816B59-657D-3391-7EEA-279E47DF6B08}"/>
              </a:ext>
            </a:extLst>
          </p:cNvPr>
          <p:cNvSpPr txBox="1"/>
          <p:nvPr/>
        </p:nvSpPr>
        <p:spPr>
          <a:xfrm>
            <a:off x="606175" y="6524090"/>
            <a:ext cx="7092391" cy="369332"/>
          </a:xfrm>
          <a:prstGeom prst="rect">
            <a:avLst/>
          </a:prstGeom>
          <a:noFill/>
        </p:spPr>
        <p:txBody>
          <a:bodyPr wrap="none" rtlCol="0">
            <a:spAutoFit/>
          </a:bodyPr>
          <a:lstStyle/>
          <a:p>
            <a:r>
              <a:rPr lang="en-CH" dirty="0"/>
              <a:t>Refs: Fig 1 of (Crunelli &amp; Hughes, 2010), Fig 2 of (Adamantidis et al., 2019)</a:t>
            </a:r>
          </a:p>
        </p:txBody>
      </p:sp>
      <p:pic>
        <p:nvPicPr>
          <p:cNvPr id="6" name="Picture 5">
            <a:extLst>
              <a:ext uri="{FF2B5EF4-FFF2-40B4-BE49-F238E27FC236}">
                <a16:creationId xmlns:a16="http://schemas.microsoft.com/office/drawing/2014/main" id="{F9A331B7-93D2-6E04-6A25-4E32A247B5C3}"/>
              </a:ext>
            </a:extLst>
          </p:cNvPr>
          <p:cNvPicPr>
            <a:picLocks noChangeAspect="1"/>
          </p:cNvPicPr>
          <p:nvPr/>
        </p:nvPicPr>
        <p:blipFill>
          <a:blip r:embed="rId3"/>
          <a:stretch>
            <a:fillRect/>
          </a:stretch>
        </p:blipFill>
        <p:spPr>
          <a:xfrm>
            <a:off x="8393987" y="4126333"/>
            <a:ext cx="3798013" cy="2733092"/>
          </a:xfrm>
          <a:prstGeom prst="rect">
            <a:avLst/>
          </a:prstGeom>
        </p:spPr>
      </p:pic>
    </p:spTree>
    <p:extLst>
      <p:ext uri="{BB962C8B-B14F-4D97-AF65-F5344CB8AC3E}">
        <p14:creationId xmlns:p14="http://schemas.microsoft.com/office/powerpoint/2010/main" val="48649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8735-B8A7-780F-B777-09D41F9505F7}"/>
              </a:ext>
            </a:extLst>
          </p:cNvPr>
          <p:cNvSpPr>
            <a:spLocks noGrp="1"/>
          </p:cNvSpPr>
          <p:nvPr>
            <p:ph type="title"/>
          </p:nvPr>
        </p:nvSpPr>
        <p:spPr/>
        <p:txBody>
          <a:bodyPr/>
          <a:lstStyle/>
          <a:p>
            <a:r>
              <a:rPr lang="en-CH" dirty="0"/>
              <a:t>Sidepoint: SWO vs Delta</a:t>
            </a:r>
          </a:p>
        </p:txBody>
      </p:sp>
      <p:sp>
        <p:nvSpPr>
          <p:cNvPr id="3" name="Content Placeholder 2">
            <a:extLst>
              <a:ext uri="{FF2B5EF4-FFF2-40B4-BE49-F238E27FC236}">
                <a16:creationId xmlns:a16="http://schemas.microsoft.com/office/drawing/2014/main" id="{5E708BC3-3F94-5EA9-2CA5-3EBD538CF018}"/>
              </a:ext>
            </a:extLst>
          </p:cNvPr>
          <p:cNvSpPr>
            <a:spLocks noGrp="1"/>
          </p:cNvSpPr>
          <p:nvPr>
            <p:ph idx="1"/>
          </p:nvPr>
        </p:nvSpPr>
        <p:spPr>
          <a:xfrm>
            <a:off x="838200" y="1825624"/>
            <a:ext cx="10515600" cy="4698465"/>
          </a:xfrm>
        </p:spPr>
        <p:txBody>
          <a:bodyPr>
            <a:normAutofit/>
          </a:bodyPr>
          <a:lstStyle/>
          <a:p>
            <a:r>
              <a:rPr lang="en-CH" dirty="0"/>
              <a:t>I’m going to be “loosey-goosey” about the distinction (or lack thereof) between SWO (0.5-2.0 Hz) and “delta” oscillations </a:t>
            </a:r>
            <a:br>
              <a:rPr lang="en-CH" dirty="0"/>
            </a:br>
            <a:r>
              <a:rPr lang="en-CH" dirty="0"/>
              <a:t>(traditionally 1-4 Hz).</a:t>
            </a:r>
          </a:p>
          <a:p>
            <a:pPr marL="914400" lvl="1" indent="-457200">
              <a:buFont typeface="+mj-lt"/>
              <a:buAutoNum type="arabicPeriod"/>
            </a:pPr>
            <a:r>
              <a:rPr lang="en-CH" dirty="0"/>
              <a:t>In primates/humans experimental data, EEG-detected sleep SWO is closer to 0.5-2.0 Hz.</a:t>
            </a:r>
          </a:p>
          <a:p>
            <a:pPr marL="914400" lvl="1" indent="-457200">
              <a:buFont typeface="+mj-lt"/>
              <a:buAutoNum type="arabicPeriod"/>
            </a:pPr>
            <a:r>
              <a:rPr lang="en-CH" dirty="0"/>
              <a:t>In rodent experimental data, </a:t>
            </a:r>
            <a:r>
              <a:rPr lang="en-CH" i="1" dirty="0"/>
              <a:t>in vivo</a:t>
            </a:r>
            <a:r>
              <a:rPr lang="en-CH" dirty="0"/>
              <a:t> intracranial electrodes (and EEG) detect slow sleep oscillations in the wider 0.5-</a:t>
            </a:r>
            <a:r>
              <a:rPr lang="en-CH" b="1" dirty="0"/>
              <a:t>4.0 Hz range</a:t>
            </a:r>
            <a:r>
              <a:rPr lang="en-CH" dirty="0"/>
              <a:t>. (SWO + delta)</a:t>
            </a:r>
          </a:p>
          <a:p>
            <a:pPr lvl="2"/>
            <a:r>
              <a:rPr lang="en-CH" dirty="0"/>
              <a:t>(I can’t remember, but I believe this matches their faster respiratory rates etc.)</a:t>
            </a:r>
          </a:p>
          <a:p>
            <a:pPr marL="914400" lvl="1" indent="-457200">
              <a:buFont typeface="+mj-lt"/>
              <a:buAutoNum type="arabicPeriod"/>
            </a:pPr>
            <a:r>
              <a:rPr lang="en-CH" dirty="0"/>
              <a:t>Most SWO computational models are only used to investigate 0.5-2.0 Hz, but are often capable of supporting oscillations in the delta range.</a:t>
            </a:r>
          </a:p>
          <a:p>
            <a:pPr marL="914400" lvl="1" indent="-457200">
              <a:buFont typeface="+mj-lt"/>
              <a:buAutoNum type="arabicPeriod"/>
            </a:pPr>
            <a:r>
              <a:rPr lang="en-CH" dirty="0"/>
              <a:t>The biological mechanisms underpinning delta-specific models (for example, GABA-B) are probably shared with SWO mechanisms.</a:t>
            </a:r>
          </a:p>
        </p:txBody>
      </p:sp>
      <p:pic>
        <p:nvPicPr>
          <p:cNvPr id="1026" name="Picture 2" descr="Untitled Goose Game Review">
            <a:extLst>
              <a:ext uri="{FF2B5EF4-FFF2-40B4-BE49-F238E27FC236}">
                <a16:creationId xmlns:a16="http://schemas.microsoft.com/office/drawing/2014/main" id="{B1CB184C-78C7-5661-0FFC-0B569CF6F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466" y="136125"/>
            <a:ext cx="2883613" cy="1622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F27C40-A34A-28FF-7B6B-84482A97A350}"/>
              </a:ext>
            </a:extLst>
          </p:cNvPr>
          <p:cNvSpPr txBox="1"/>
          <p:nvPr/>
        </p:nvSpPr>
        <p:spPr>
          <a:xfrm>
            <a:off x="606175" y="6524090"/>
            <a:ext cx="2712602" cy="369332"/>
          </a:xfrm>
          <a:prstGeom prst="rect">
            <a:avLst/>
          </a:prstGeom>
          <a:noFill/>
        </p:spPr>
        <p:txBody>
          <a:bodyPr wrap="none" rtlCol="0">
            <a:spAutoFit/>
          </a:bodyPr>
          <a:lstStyle/>
          <a:p>
            <a:r>
              <a:rPr lang="en-CH" dirty="0"/>
              <a:t>Refs: Untitled Goose Game</a:t>
            </a:r>
          </a:p>
        </p:txBody>
      </p:sp>
    </p:spTree>
    <p:extLst>
      <p:ext uri="{BB962C8B-B14F-4D97-AF65-F5344CB8AC3E}">
        <p14:creationId xmlns:p14="http://schemas.microsoft.com/office/powerpoint/2010/main" val="21419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EED0-1E10-F311-321E-486DD8D7E4BD}"/>
              </a:ext>
            </a:extLst>
          </p:cNvPr>
          <p:cNvSpPr>
            <a:spLocks noGrp="1"/>
          </p:cNvSpPr>
          <p:nvPr>
            <p:ph type="title"/>
          </p:nvPr>
        </p:nvSpPr>
        <p:spPr/>
        <p:txBody>
          <a:bodyPr/>
          <a:lstStyle/>
          <a:p>
            <a:r>
              <a:rPr lang="en-CH" dirty="0"/>
              <a:t>Sidepoint: SWO in sleep vs anesthesia</a:t>
            </a:r>
          </a:p>
        </p:txBody>
      </p:sp>
      <p:sp>
        <p:nvSpPr>
          <p:cNvPr id="3" name="Content Placeholder 2">
            <a:extLst>
              <a:ext uri="{FF2B5EF4-FFF2-40B4-BE49-F238E27FC236}">
                <a16:creationId xmlns:a16="http://schemas.microsoft.com/office/drawing/2014/main" id="{52F90336-F906-D7D8-F375-99A43F07665B}"/>
              </a:ext>
            </a:extLst>
          </p:cNvPr>
          <p:cNvSpPr>
            <a:spLocks noGrp="1"/>
          </p:cNvSpPr>
          <p:nvPr>
            <p:ph idx="1"/>
          </p:nvPr>
        </p:nvSpPr>
        <p:spPr/>
        <p:txBody>
          <a:bodyPr/>
          <a:lstStyle/>
          <a:p>
            <a:r>
              <a:rPr lang="en-CH" dirty="0"/>
              <a:t>In general, most SWO research has </a:t>
            </a:r>
            <a:r>
              <a:rPr lang="en-CH" b="1" dirty="0"/>
              <a:t>assumed</a:t>
            </a:r>
            <a:r>
              <a:rPr lang="en-CH" dirty="0"/>
              <a:t> that </a:t>
            </a:r>
            <a:r>
              <a:rPr lang="en-CH" b="1" dirty="0"/>
              <a:t>there are no major differences</a:t>
            </a:r>
            <a:r>
              <a:rPr lang="en-CH" dirty="0"/>
              <a:t> between sleep SWO and anesthetic SWOs.</a:t>
            </a:r>
          </a:p>
          <a:p>
            <a:pPr lvl="1"/>
            <a:r>
              <a:rPr lang="en-CH" dirty="0"/>
              <a:t>In the literature, experimental papers often report earlier SWO-relevant results as if they apply to both sleep and anesthesia, or do not discriminate between different anesthetics.</a:t>
            </a:r>
          </a:p>
          <a:p>
            <a:r>
              <a:rPr lang="en-CH" dirty="0"/>
              <a:t>This is a problem.</a:t>
            </a:r>
          </a:p>
          <a:p>
            <a:r>
              <a:rPr lang="en-CH" dirty="0"/>
              <a:t>I will try to indicate what anesthetic was used where, but it would be useful if someone took the SWO literature and classified it according to what species and anesthesia was used. </a:t>
            </a:r>
          </a:p>
        </p:txBody>
      </p:sp>
    </p:spTree>
    <p:extLst>
      <p:ext uri="{BB962C8B-B14F-4D97-AF65-F5344CB8AC3E}">
        <p14:creationId xmlns:p14="http://schemas.microsoft.com/office/powerpoint/2010/main" val="306840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4D4A-69F1-DB3C-AE7B-93C010D40889}"/>
              </a:ext>
            </a:extLst>
          </p:cNvPr>
          <p:cNvSpPr>
            <a:spLocks noGrp="1"/>
          </p:cNvSpPr>
          <p:nvPr>
            <p:ph type="title"/>
          </p:nvPr>
        </p:nvSpPr>
        <p:spPr/>
        <p:txBody>
          <a:bodyPr/>
          <a:lstStyle/>
          <a:p>
            <a:r>
              <a:rPr lang="en-CH" dirty="0"/>
              <a:t>UP and DOWN states</a:t>
            </a:r>
          </a:p>
        </p:txBody>
      </p:sp>
      <p:pic>
        <p:nvPicPr>
          <p:cNvPr id="5" name="Picture 4">
            <a:extLst>
              <a:ext uri="{FF2B5EF4-FFF2-40B4-BE49-F238E27FC236}">
                <a16:creationId xmlns:a16="http://schemas.microsoft.com/office/drawing/2014/main" id="{52E42F06-D3D4-8B85-0FDE-325A044A598E}"/>
              </a:ext>
            </a:extLst>
          </p:cNvPr>
          <p:cNvPicPr>
            <a:picLocks noChangeAspect="1"/>
          </p:cNvPicPr>
          <p:nvPr/>
        </p:nvPicPr>
        <p:blipFill>
          <a:blip r:embed="rId2"/>
          <a:stretch>
            <a:fillRect/>
          </a:stretch>
        </p:blipFill>
        <p:spPr>
          <a:xfrm>
            <a:off x="0" y="3435040"/>
            <a:ext cx="6875813" cy="2780179"/>
          </a:xfrm>
          <a:prstGeom prst="rect">
            <a:avLst/>
          </a:prstGeom>
        </p:spPr>
      </p:pic>
      <p:pic>
        <p:nvPicPr>
          <p:cNvPr id="7" name="Picture 6">
            <a:extLst>
              <a:ext uri="{FF2B5EF4-FFF2-40B4-BE49-F238E27FC236}">
                <a16:creationId xmlns:a16="http://schemas.microsoft.com/office/drawing/2014/main" id="{9D702603-4E57-D5F8-032C-721673F2D99B}"/>
              </a:ext>
            </a:extLst>
          </p:cNvPr>
          <p:cNvPicPr>
            <a:picLocks noChangeAspect="1"/>
          </p:cNvPicPr>
          <p:nvPr/>
        </p:nvPicPr>
        <p:blipFill>
          <a:blip r:embed="rId3"/>
          <a:stretch>
            <a:fillRect/>
          </a:stretch>
        </p:blipFill>
        <p:spPr>
          <a:xfrm>
            <a:off x="6875813" y="1920854"/>
            <a:ext cx="5211783" cy="3982337"/>
          </a:xfrm>
          <a:prstGeom prst="rect">
            <a:avLst/>
          </a:prstGeom>
        </p:spPr>
      </p:pic>
      <p:sp>
        <p:nvSpPr>
          <p:cNvPr id="10" name="Frame 9">
            <a:extLst>
              <a:ext uri="{FF2B5EF4-FFF2-40B4-BE49-F238E27FC236}">
                <a16:creationId xmlns:a16="http://schemas.microsoft.com/office/drawing/2014/main" id="{9D5C73EA-035F-7EA6-C2E1-E6257B40F82A}"/>
              </a:ext>
            </a:extLst>
          </p:cNvPr>
          <p:cNvSpPr/>
          <p:nvPr/>
        </p:nvSpPr>
        <p:spPr>
          <a:xfrm>
            <a:off x="4979646" y="4497510"/>
            <a:ext cx="597065" cy="1521178"/>
          </a:xfrm>
          <a:prstGeom prst="frame">
            <a:avLst>
              <a:gd name="adj1" fmla="val 1286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6" name="TextBox 5">
            <a:extLst>
              <a:ext uri="{FF2B5EF4-FFF2-40B4-BE49-F238E27FC236}">
                <a16:creationId xmlns:a16="http://schemas.microsoft.com/office/drawing/2014/main" id="{A223FE6F-2B3D-9025-C0CC-FB07C701DF43}"/>
              </a:ext>
            </a:extLst>
          </p:cNvPr>
          <p:cNvSpPr txBox="1"/>
          <p:nvPr/>
        </p:nvSpPr>
        <p:spPr>
          <a:xfrm>
            <a:off x="606175" y="6524090"/>
            <a:ext cx="3833614" cy="369332"/>
          </a:xfrm>
          <a:prstGeom prst="rect">
            <a:avLst/>
          </a:prstGeom>
          <a:noFill/>
        </p:spPr>
        <p:txBody>
          <a:bodyPr wrap="none" rtlCol="0">
            <a:spAutoFit/>
          </a:bodyPr>
          <a:lstStyle/>
          <a:p>
            <a:r>
              <a:rPr lang="en-CH" dirty="0"/>
              <a:t>Refs: Fig 1 of (Crunelli &amp; Hughes, 2010)</a:t>
            </a:r>
          </a:p>
        </p:txBody>
      </p:sp>
      <p:sp>
        <p:nvSpPr>
          <p:cNvPr id="8" name="Content Placeholder 2">
            <a:extLst>
              <a:ext uri="{FF2B5EF4-FFF2-40B4-BE49-F238E27FC236}">
                <a16:creationId xmlns:a16="http://schemas.microsoft.com/office/drawing/2014/main" id="{7A2153D3-1690-8162-90F0-8F97E0E04942}"/>
              </a:ext>
            </a:extLst>
          </p:cNvPr>
          <p:cNvSpPr>
            <a:spLocks noGrp="1"/>
          </p:cNvSpPr>
          <p:nvPr>
            <p:ph idx="1"/>
          </p:nvPr>
        </p:nvSpPr>
        <p:spPr>
          <a:xfrm>
            <a:off x="838200" y="1825625"/>
            <a:ext cx="10515600" cy="4351338"/>
          </a:xfrm>
        </p:spPr>
        <p:txBody>
          <a:bodyPr>
            <a:normAutofit/>
          </a:bodyPr>
          <a:lstStyle/>
          <a:p>
            <a:r>
              <a:rPr lang="en-CH" dirty="0"/>
              <a:t>Initiation = “DOWN-to-UP” transitions</a:t>
            </a:r>
          </a:p>
          <a:p>
            <a:r>
              <a:rPr lang="en-CH" dirty="0"/>
              <a:t>Termination = “UP-to-DOWN” transitions</a:t>
            </a:r>
          </a:p>
        </p:txBody>
      </p:sp>
      <p:sp>
        <p:nvSpPr>
          <p:cNvPr id="3" name="TextBox 2">
            <a:extLst>
              <a:ext uri="{FF2B5EF4-FFF2-40B4-BE49-F238E27FC236}">
                <a16:creationId xmlns:a16="http://schemas.microsoft.com/office/drawing/2014/main" id="{F7350AB8-120B-F6DA-A52F-E5DC93DDD7E8}"/>
              </a:ext>
            </a:extLst>
          </p:cNvPr>
          <p:cNvSpPr txBox="1"/>
          <p:nvPr/>
        </p:nvSpPr>
        <p:spPr>
          <a:xfrm>
            <a:off x="1089576" y="6030553"/>
            <a:ext cx="2010743" cy="369332"/>
          </a:xfrm>
          <a:prstGeom prst="rect">
            <a:avLst/>
          </a:prstGeom>
          <a:noFill/>
        </p:spPr>
        <p:txBody>
          <a:bodyPr wrap="none" rtlCol="0">
            <a:spAutoFit/>
          </a:bodyPr>
          <a:lstStyle/>
          <a:p>
            <a:r>
              <a:rPr lang="en-CH" dirty="0"/>
              <a:t>(ketamine-xylazine)</a:t>
            </a:r>
          </a:p>
        </p:txBody>
      </p:sp>
    </p:spTree>
    <p:extLst>
      <p:ext uri="{BB962C8B-B14F-4D97-AF65-F5344CB8AC3E}">
        <p14:creationId xmlns:p14="http://schemas.microsoft.com/office/powerpoint/2010/main" val="34681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A55-6CCB-D88D-9559-867EB0BB3925}"/>
              </a:ext>
            </a:extLst>
          </p:cNvPr>
          <p:cNvSpPr>
            <a:spLocks noGrp="1"/>
          </p:cNvSpPr>
          <p:nvPr>
            <p:ph type="title"/>
          </p:nvPr>
        </p:nvSpPr>
        <p:spPr/>
        <p:txBody>
          <a:bodyPr/>
          <a:lstStyle/>
          <a:p>
            <a:r>
              <a:rPr lang="en-CH" dirty="0"/>
              <a:t>Word of the day: “Plurality”</a:t>
            </a:r>
          </a:p>
        </p:txBody>
      </p:sp>
      <p:pic>
        <p:nvPicPr>
          <p:cNvPr id="5" name="Picture 4">
            <a:extLst>
              <a:ext uri="{FF2B5EF4-FFF2-40B4-BE49-F238E27FC236}">
                <a16:creationId xmlns:a16="http://schemas.microsoft.com/office/drawing/2014/main" id="{7D71FAD2-B36C-5059-9A76-A75F0365D44D}"/>
              </a:ext>
            </a:extLst>
          </p:cNvPr>
          <p:cNvPicPr>
            <a:picLocks noChangeAspect="1"/>
          </p:cNvPicPr>
          <p:nvPr/>
        </p:nvPicPr>
        <p:blipFill>
          <a:blip r:embed="rId2"/>
          <a:stretch>
            <a:fillRect/>
          </a:stretch>
        </p:blipFill>
        <p:spPr>
          <a:xfrm>
            <a:off x="2209800" y="1690688"/>
            <a:ext cx="7772400" cy="5072641"/>
          </a:xfrm>
          <a:prstGeom prst="rect">
            <a:avLst/>
          </a:prstGeom>
        </p:spPr>
      </p:pic>
    </p:spTree>
    <p:extLst>
      <p:ext uri="{BB962C8B-B14F-4D97-AF65-F5344CB8AC3E}">
        <p14:creationId xmlns:p14="http://schemas.microsoft.com/office/powerpoint/2010/main" val="39897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AAE-E427-B116-1364-6B067CAC9A05}"/>
              </a:ext>
            </a:extLst>
          </p:cNvPr>
          <p:cNvSpPr>
            <a:spLocks noGrp="1"/>
          </p:cNvSpPr>
          <p:nvPr>
            <p:ph type="title"/>
          </p:nvPr>
        </p:nvSpPr>
        <p:spPr/>
        <p:txBody>
          <a:bodyPr/>
          <a:lstStyle/>
          <a:p>
            <a:r>
              <a:rPr lang="en-CH" dirty="0"/>
              <a:t>UP Initiation 1: Random L5 excitation</a:t>
            </a:r>
          </a:p>
        </p:txBody>
      </p:sp>
      <p:pic>
        <p:nvPicPr>
          <p:cNvPr id="6" name="Content Placeholder 5">
            <a:extLst>
              <a:ext uri="{FF2B5EF4-FFF2-40B4-BE49-F238E27FC236}">
                <a16:creationId xmlns:a16="http://schemas.microsoft.com/office/drawing/2014/main" id="{2BB15944-9879-BB33-F9FF-688B87D6BF42}"/>
              </a:ext>
            </a:extLst>
          </p:cNvPr>
          <p:cNvPicPr>
            <a:picLocks noGrp="1" noChangeAspect="1"/>
          </p:cNvPicPr>
          <p:nvPr>
            <p:ph idx="1"/>
          </p:nvPr>
        </p:nvPicPr>
        <p:blipFill>
          <a:blip r:embed="rId2"/>
          <a:stretch>
            <a:fillRect/>
          </a:stretch>
        </p:blipFill>
        <p:spPr>
          <a:xfrm>
            <a:off x="5800618" y="1688870"/>
            <a:ext cx="6391382" cy="1821490"/>
          </a:xfrm>
          <a:prstGeom prst="rect">
            <a:avLst/>
          </a:prstGeom>
        </p:spPr>
      </p:pic>
      <p:pic>
        <p:nvPicPr>
          <p:cNvPr id="4" name="Picture 3">
            <a:extLst>
              <a:ext uri="{FF2B5EF4-FFF2-40B4-BE49-F238E27FC236}">
                <a16:creationId xmlns:a16="http://schemas.microsoft.com/office/drawing/2014/main" id="{D9472C07-72EF-78C8-901A-136239E12367}"/>
              </a:ext>
            </a:extLst>
          </p:cNvPr>
          <p:cNvPicPr>
            <a:picLocks noChangeAspect="1"/>
          </p:cNvPicPr>
          <p:nvPr/>
        </p:nvPicPr>
        <p:blipFill>
          <a:blip r:embed="rId3"/>
          <a:stretch>
            <a:fillRect/>
          </a:stretch>
        </p:blipFill>
        <p:spPr>
          <a:xfrm>
            <a:off x="0" y="3944921"/>
            <a:ext cx="5920484" cy="2617564"/>
          </a:xfrm>
          <a:prstGeom prst="rect">
            <a:avLst/>
          </a:prstGeom>
        </p:spPr>
      </p:pic>
      <p:sp>
        <p:nvSpPr>
          <p:cNvPr id="5" name="TextBox 4">
            <a:extLst>
              <a:ext uri="{FF2B5EF4-FFF2-40B4-BE49-F238E27FC236}">
                <a16:creationId xmlns:a16="http://schemas.microsoft.com/office/drawing/2014/main" id="{AE349824-E103-8D49-F8D1-E041CB6ED36F}"/>
              </a:ext>
            </a:extLst>
          </p:cNvPr>
          <p:cNvSpPr txBox="1"/>
          <p:nvPr/>
        </p:nvSpPr>
        <p:spPr>
          <a:xfrm>
            <a:off x="606175" y="6524090"/>
            <a:ext cx="7892482" cy="369332"/>
          </a:xfrm>
          <a:prstGeom prst="rect">
            <a:avLst/>
          </a:prstGeom>
          <a:noFill/>
        </p:spPr>
        <p:txBody>
          <a:bodyPr wrap="none" rtlCol="0">
            <a:spAutoFit/>
          </a:bodyPr>
          <a:lstStyle/>
          <a:p>
            <a:r>
              <a:rPr lang="en-CH" dirty="0"/>
              <a:t>Refs: Fig 2 of (Sanchez-Vives &amp; McCormick, 2000), Figs 1 &amp; 3 of (Luczak et al., 2007)</a:t>
            </a:r>
          </a:p>
        </p:txBody>
      </p:sp>
      <p:sp>
        <p:nvSpPr>
          <p:cNvPr id="7" name="TextBox 6">
            <a:extLst>
              <a:ext uri="{FF2B5EF4-FFF2-40B4-BE49-F238E27FC236}">
                <a16:creationId xmlns:a16="http://schemas.microsoft.com/office/drawing/2014/main" id="{B9BD0134-CF50-CDAF-1CE8-86EDF37E660C}"/>
              </a:ext>
            </a:extLst>
          </p:cNvPr>
          <p:cNvSpPr txBox="1"/>
          <p:nvPr/>
        </p:nvSpPr>
        <p:spPr>
          <a:xfrm>
            <a:off x="1006945" y="3689716"/>
            <a:ext cx="4268926" cy="369332"/>
          </a:xfrm>
          <a:prstGeom prst="rect">
            <a:avLst/>
          </a:prstGeom>
          <a:noFill/>
        </p:spPr>
        <p:txBody>
          <a:bodyPr wrap="none" rtlCol="0">
            <a:spAutoFit/>
          </a:bodyPr>
          <a:lstStyle/>
          <a:p>
            <a:r>
              <a:rPr lang="en-CH" dirty="0"/>
              <a:t>In vitro (Sanchez-Vives &amp; McCormick, 2000)</a:t>
            </a:r>
          </a:p>
        </p:txBody>
      </p:sp>
      <p:pic>
        <p:nvPicPr>
          <p:cNvPr id="8" name="Picture 7">
            <a:extLst>
              <a:ext uri="{FF2B5EF4-FFF2-40B4-BE49-F238E27FC236}">
                <a16:creationId xmlns:a16="http://schemas.microsoft.com/office/drawing/2014/main" id="{96B0D5E5-B5A4-360F-8B94-001522524FF8}"/>
              </a:ext>
            </a:extLst>
          </p:cNvPr>
          <p:cNvPicPr>
            <a:picLocks noChangeAspect="1"/>
          </p:cNvPicPr>
          <p:nvPr/>
        </p:nvPicPr>
        <p:blipFill>
          <a:blip r:embed="rId4"/>
          <a:stretch>
            <a:fillRect/>
          </a:stretch>
        </p:blipFill>
        <p:spPr>
          <a:xfrm>
            <a:off x="7089169" y="3548978"/>
            <a:ext cx="4496656" cy="2150100"/>
          </a:xfrm>
          <a:prstGeom prst="rect">
            <a:avLst/>
          </a:prstGeom>
        </p:spPr>
      </p:pic>
      <p:sp>
        <p:nvSpPr>
          <p:cNvPr id="9" name="TextBox 8">
            <a:extLst>
              <a:ext uri="{FF2B5EF4-FFF2-40B4-BE49-F238E27FC236}">
                <a16:creationId xmlns:a16="http://schemas.microsoft.com/office/drawing/2014/main" id="{6FBFF91E-DF08-4217-36DC-5F5A19F39565}"/>
              </a:ext>
            </a:extLst>
          </p:cNvPr>
          <p:cNvSpPr txBox="1"/>
          <p:nvPr/>
        </p:nvSpPr>
        <p:spPr>
          <a:xfrm>
            <a:off x="7457404" y="1319538"/>
            <a:ext cx="3815916" cy="369332"/>
          </a:xfrm>
          <a:prstGeom prst="rect">
            <a:avLst/>
          </a:prstGeom>
          <a:noFill/>
        </p:spPr>
        <p:txBody>
          <a:bodyPr wrap="none" rtlCol="0">
            <a:spAutoFit/>
          </a:bodyPr>
          <a:lstStyle/>
          <a:p>
            <a:r>
              <a:rPr lang="en-GB" dirty="0"/>
              <a:t>I</a:t>
            </a:r>
            <a:r>
              <a:rPr lang="en-CH" dirty="0"/>
              <a:t>n vivo (urethane) (Luczak et al., 2007)</a:t>
            </a:r>
          </a:p>
        </p:txBody>
      </p:sp>
      <p:sp>
        <p:nvSpPr>
          <p:cNvPr id="3" name="Content Placeholder 2">
            <a:extLst>
              <a:ext uri="{FF2B5EF4-FFF2-40B4-BE49-F238E27FC236}">
                <a16:creationId xmlns:a16="http://schemas.microsoft.com/office/drawing/2014/main" id="{8A2619AF-59AD-F1B0-050A-CC9B9BCCBCD4}"/>
              </a:ext>
            </a:extLst>
          </p:cNvPr>
          <p:cNvSpPr txBox="1">
            <a:spLocks/>
          </p:cNvSpPr>
          <p:nvPr/>
        </p:nvSpPr>
        <p:spPr>
          <a:xfrm>
            <a:off x="838200" y="137330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Evidence suggests that most</a:t>
            </a:r>
            <a:br>
              <a:rPr lang="en-CH" dirty="0"/>
            </a:br>
            <a:r>
              <a:rPr lang="en-CH" dirty="0"/>
              <a:t>cortical U</a:t>
            </a:r>
            <a:r>
              <a:rPr lang="en-GB" dirty="0"/>
              <a:t>Ps first begin in </a:t>
            </a:r>
            <a:r>
              <a:rPr lang="en-GB" dirty="0" err="1"/>
              <a:t>exc</a:t>
            </a:r>
            <a:br>
              <a:rPr lang="en-GB" dirty="0"/>
            </a:br>
            <a:r>
              <a:rPr lang="en-GB" dirty="0"/>
              <a:t>L5 neurons</a:t>
            </a:r>
          </a:p>
          <a:p>
            <a:r>
              <a:rPr lang="en-GB" dirty="0"/>
              <a:t>There are likely preferred,</a:t>
            </a:r>
            <a:br>
              <a:rPr lang="en-GB" dirty="0"/>
            </a:br>
            <a:r>
              <a:rPr lang="en-GB" dirty="0"/>
              <a:t>”stereotyped” firing sequences</a:t>
            </a:r>
          </a:p>
          <a:p>
            <a:endParaRPr lang="en-CH" dirty="0"/>
          </a:p>
        </p:txBody>
      </p:sp>
    </p:spTree>
    <p:extLst>
      <p:ext uri="{BB962C8B-B14F-4D97-AF65-F5344CB8AC3E}">
        <p14:creationId xmlns:p14="http://schemas.microsoft.com/office/powerpoint/2010/main" val="347511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AAE-E427-B116-1364-6B067CAC9A05}"/>
              </a:ext>
            </a:extLst>
          </p:cNvPr>
          <p:cNvSpPr>
            <a:spLocks noGrp="1"/>
          </p:cNvSpPr>
          <p:nvPr>
            <p:ph type="title"/>
          </p:nvPr>
        </p:nvSpPr>
        <p:spPr/>
        <p:txBody>
          <a:bodyPr/>
          <a:lstStyle/>
          <a:p>
            <a:r>
              <a:rPr lang="en-CH" dirty="0"/>
              <a:t>UP Initiation 1: Random L5 excitation</a:t>
            </a:r>
          </a:p>
        </p:txBody>
      </p:sp>
      <p:sp>
        <p:nvSpPr>
          <p:cNvPr id="5" name="TextBox 4">
            <a:extLst>
              <a:ext uri="{FF2B5EF4-FFF2-40B4-BE49-F238E27FC236}">
                <a16:creationId xmlns:a16="http://schemas.microsoft.com/office/drawing/2014/main" id="{AE349824-E103-8D49-F8D1-E041CB6ED36F}"/>
              </a:ext>
            </a:extLst>
          </p:cNvPr>
          <p:cNvSpPr txBox="1"/>
          <p:nvPr/>
        </p:nvSpPr>
        <p:spPr>
          <a:xfrm>
            <a:off x="606175" y="6524090"/>
            <a:ext cx="3480953" cy="369332"/>
          </a:xfrm>
          <a:prstGeom prst="rect">
            <a:avLst/>
          </a:prstGeom>
          <a:noFill/>
        </p:spPr>
        <p:txBody>
          <a:bodyPr wrap="none" rtlCol="0">
            <a:spAutoFit/>
          </a:bodyPr>
          <a:lstStyle/>
          <a:p>
            <a:r>
              <a:rPr lang="en-CH" dirty="0"/>
              <a:t>Refs: Fig 3 of (Krishnan et al., 2016)</a:t>
            </a:r>
          </a:p>
        </p:txBody>
      </p:sp>
      <p:sp>
        <p:nvSpPr>
          <p:cNvPr id="3" name="Content Placeholder 2">
            <a:extLst>
              <a:ext uri="{FF2B5EF4-FFF2-40B4-BE49-F238E27FC236}">
                <a16:creationId xmlns:a16="http://schemas.microsoft.com/office/drawing/2014/main" id="{8A2619AF-59AD-F1B0-050A-CC9B9BCCBCD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has significant support from </a:t>
            </a:r>
            <a:br>
              <a:rPr lang="en-US" dirty="0"/>
            </a:br>
            <a:r>
              <a:rPr lang="en-US" dirty="0"/>
              <a:t>computational modelling (Maxim </a:t>
            </a:r>
            <a:r>
              <a:rPr lang="en-US" dirty="0" err="1"/>
              <a:t>Bazhenov</a:t>
            </a:r>
            <a:r>
              <a:rPr lang="en-US" dirty="0"/>
              <a:t>)</a:t>
            </a:r>
          </a:p>
          <a:p>
            <a:r>
              <a:rPr lang="en-US" dirty="0"/>
              <a:t>Modelled as originating from random </a:t>
            </a:r>
            <a:br>
              <a:rPr lang="en-US" dirty="0"/>
            </a:br>
            <a:r>
              <a:rPr lang="en-US" dirty="0"/>
              <a:t>AMPA synaptic “minis”</a:t>
            </a:r>
            <a:endParaRPr lang="en-CH" dirty="0"/>
          </a:p>
        </p:txBody>
      </p:sp>
      <p:pic>
        <p:nvPicPr>
          <p:cNvPr id="12" name="Picture 11">
            <a:extLst>
              <a:ext uri="{FF2B5EF4-FFF2-40B4-BE49-F238E27FC236}">
                <a16:creationId xmlns:a16="http://schemas.microsoft.com/office/drawing/2014/main" id="{E4FCA689-4F25-4D7E-6C66-B50B79431984}"/>
              </a:ext>
            </a:extLst>
          </p:cNvPr>
          <p:cNvPicPr>
            <a:picLocks noChangeAspect="1"/>
          </p:cNvPicPr>
          <p:nvPr/>
        </p:nvPicPr>
        <p:blipFill>
          <a:blip r:embed="rId2"/>
          <a:stretch>
            <a:fillRect/>
          </a:stretch>
        </p:blipFill>
        <p:spPr>
          <a:xfrm>
            <a:off x="8065213" y="1193900"/>
            <a:ext cx="2674206" cy="5514856"/>
          </a:xfrm>
          <a:prstGeom prst="rect">
            <a:avLst/>
          </a:prstGeom>
        </p:spPr>
      </p:pic>
      <p:pic>
        <p:nvPicPr>
          <p:cNvPr id="13" name="Picture 12">
            <a:extLst>
              <a:ext uri="{FF2B5EF4-FFF2-40B4-BE49-F238E27FC236}">
                <a16:creationId xmlns:a16="http://schemas.microsoft.com/office/drawing/2014/main" id="{33E202C2-C2F1-A503-326E-7E64F358FFDF}"/>
              </a:ext>
            </a:extLst>
          </p:cNvPr>
          <p:cNvPicPr>
            <a:picLocks noChangeAspect="1"/>
          </p:cNvPicPr>
          <p:nvPr/>
        </p:nvPicPr>
        <p:blipFill>
          <a:blip r:embed="rId3"/>
          <a:stretch>
            <a:fillRect/>
          </a:stretch>
        </p:blipFill>
        <p:spPr>
          <a:xfrm>
            <a:off x="7854383" y="2203662"/>
            <a:ext cx="421659" cy="4505094"/>
          </a:xfrm>
          <a:prstGeom prst="rect">
            <a:avLst/>
          </a:prstGeom>
        </p:spPr>
      </p:pic>
    </p:spTree>
    <p:extLst>
      <p:ext uri="{BB962C8B-B14F-4D97-AF65-F5344CB8AC3E}">
        <p14:creationId xmlns:p14="http://schemas.microsoft.com/office/powerpoint/2010/main" val="1454622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3031</TotalTime>
  <Words>1991</Words>
  <Application>Microsoft Macintosh PowerPoint</Application>
  <PresentationFormat>Widescreen</PresentationFormat>
  <Paragraphs>139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Slow Wave Oscillations and You:</vt:lpstr>
      <vt:lpstr>The year was 1993…(but also 1981 and 2000)</vt:lpstr>
      <vt:lpstr>Modern thought: Cortico-thalamic</vt:lpstr>
      <vt:lpstr>Sidepoint: SWO vs Delta</vt:lpstr>
      <vt:lpstr>Sidepoint: SWO in sleep vs anesthesia</vt:lpstr>
      <vt:lpstr>UP and DOWN states</vt:lpstr>
      <vt:lpstr>Word of the day: “Plurality”</vt:lpstr>
      <vt:lpstr>UP Initiation 1: Random L5 excitation</vt:lpstr>
      <vt:lpstr>UP Initiation 1: Random L5 excitation</vt:lpstr>
      <vt:lpstr>UP Initiation 2: L5 Intrinsic Bursting cells</vt:lpstr>
      <vt:lpstr>UP Initiation 3:  Thalamocortical Cell bursts</vt:lpstr>
      <vt:lpstr>UP Initiation 3:  Thalamocortical Cell bursts</vt:lpstr>
      <vt:lpstr>Persistence / Maintenance</vt:lpstr>
      <vt:lpstr>UP Persistence 1: Recurrent synaptic activity</vt:lpstr>
      <vt:lpstr>UP Persistence 2: Persistent depol currents</vt:lpstr>
      <vt:lpstr>Termination (UP-to-DOWN transitions)</vt:lpstr>
      <vt:lpstr>UP Termination 1: Excitatory depression</vt:lpstr>
      <vt:lpstr>UP Termination 2: GABAB</vt:lpstr>
      <vt:lpstr>UP Termination 3: L5 Martinotti cells</vt:lpstr>
      <vt:lpstr>UP Termination 4: Activity-dep K channels</vt:lpstr>
      <vt:lpstr>K-ATP</vt:lpstr>
      <vt:lpstr>Discussion time?</vt:lpstr>
      <vt:lpstr>PowerPoint Presentation</vt:lpstr>
      <vt:lpstr>References</vt:lpstr>
      <vt:lpstr>References (cont’d)</vt:lpstr>
      <vt:lpstr>References (cont’d)</vt:lpstr>
      <vt:lpstr>Refs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Wave Oscillations and You:</dc:title>
  <dc:creator>Austin Soplata</dc:creator>
  <cp:lastModifiedBy>Austin Soplata</cp:lastModifiedBy>
  <cp:revision>167</cp:revision>
  <dcterms:created xsi:type="dcterms:W3CDTF">2023-11-11T21:53:57Z</dcterms:created>
  <dcterms:modified xsi:type="dcterms:W3CDTF">2023-11-30T08:33:05Z</dcterms:modified>
</cp:coreProperties>
</file>